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7" r:id="rId4"/>
  </p:sldMasterIdLst>
  <p:sldIdLst>
    <p:sldId id="257" r:id="rId5"/>
    <p:sldId id="277" r:id="rId6"/>
    <p:sldId id="290" r:id="rId7"/>
    <p:sldId id="292" r:id="rId8"/>
    <p:sldId id="293" r:id="rId9"/>
    <p:sldId id="295" r:id="rId10"/>
    <p:sldId id="294" r:id="rId11"/>
    <p:sldId id="296" r:id="rId12"/>
    <p:sldId id="267" r:id="rId13"/>
    <p:sldId id="297" r:id="rId14"/>
    <p:sldId id="298" r:id="rId15"/>
    <p:sldId id="300" r:id="rId16"/>
    <p:sldId id="278" r:id="rId17"/>
    <p:sldId id="301" r:id="rId18"/>
    <p:sldId id="308" r:id="rId19"/>
    <p:sldId id="309" r:id="rId20"/>
    <p:sldId id="303" r:id="rId21"/>
    <p:sldId id="304" r:id="rId22"/>
    <p:sldId id="305" r:id="rId23"/>
    <p:sldId id="306" r:id="rId24"/>
    <p:sldId id="307" r:id="rId25"/>
    <p:sldId id="302" r:id="rId26"/>
    <p:sldId id="268" r:id="rId27"/>
    <p:sldId id="269" r:id="rId28"/>
    <p:sldId id="270" r:id="rId29"/>
    <p:sldId id="272" r:id="rId3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44529"/>
    <a:srgbClr val="2B3922"/>
    <a:srgbClr val="2E3722"/>
    <a:srgbClr val="FCF7F1"/>
    <a:srgbClr val="B8D233"/>
    <a:srgbClr val="5CC6D6"/>
    <a:srgbClr val="F8D22F"/>
    <a:srgbClr val="F03F2B"/>
    <a:srgbClr val="3488A0"/>
    <a:srgbClr val="57903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48F7B78-BE1B-181B-2191-82A33B777409}" v="4323" dt="2021-12-15T23:33:32.142"/>
    <p1510:client id="{989D4085-A0A1-BDD1-5554-5F122CAB172F}" v="1994" dt="2021-12-15T20:23:21.726"/>
    <p1510:client id="{A856CB43-86CD-297A-D0AC-34F04A3B7069}" v="3538" dt="2021-12-14T19:21:49.393"/>
    <p1510:client id="{B17BB5E4-CAA7-D34C-840F-C3E911D0FF79}" v="9015" dt="2021-12-15T08:11:26.688"/>
    <p1510:client id="{D9C94EBB-43BD-4581-89B3-110EF981C04F}" v="1343" dt="2021-12-14T22:26:07.872"/>
    <p1510:client id="{E0F365B9-8BE2-4E6A-A7A7-320A2A0F522E}" v="5783" dt="2021-12-15T17:57:35.46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39" d="100"/>
          <a:sy n="39" d="100"/>
        </p:scale>
        <p:origin x="60" y="70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microsoft.com/office/2015/10/relationships/revisionInfo" Target="revisionInfo.xml"/><Relationship Id="rId8" Type="http://schemas.openxmlformats.org/officeDocument/2006/relationships/slide" Target="slides/slide4.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cap="none" spc="20" baseline="0">
                <a:solidFill>
                  <a:schemeClr val="dk1">
                    <a:lumMod val="50000"/>
                    <a:lumOff val="50000"/>
                  </a:schemeClr>
                </a:solidFill>
                <a:latin typeface="+mn-lt"/>
                <a:ea typeface="+mn-ea"/>
                <a:cs typeface="+mn-cs"/>
              </a:defRPr>
            </a:pPr>
            <a:r>
              <a:rPr lang="en-US"/>
              <a:t>Quanity of Vehicles Sold Over Time</a:t>
            </a:r>
          </a:p>
          <a:p>
            <a:pPr>
              <a:defRPr sz="1862" b="0" i="0" u="none" strike="noStrike" kern="1200" cap="none" spc="20" baseline="0">
                <a:solidFill>
                  <a:schemeClr val="dk1">
                    <a:lumMod val="50000"/>
                    <a:lumOff val="50000"/>
                  </a:schemeClr>
                </a:solidFill>
                <a:latin typeface="+mn-lt"/>
                <a:ea typeface="+mn-ea"/>
                <a:cs typeface="+mn-cs"/>
              </a:defRPr>
            </a:pPr>
            <a:r>
              <a:rPr lang="en-US"/>
              <a:t>(January 2014-July 2021)</a:t>
            </a:r>
          </a:p>
        </c:rich>
      </c:tx>
      <c:overlay val="0"/>
      <c:spPr>
        <a:noFill/>
        <a:ln>
          <a:noFill/>
        </a:ln>
        <a:effectLst/>
      </c:spPr>
      <c:txPr>
        <a:bodyPr rot="0" spcFirstLastPara="1" vertOverflow="ellipsis" vert="horz" wrap="square" anchor="ctr" anchorCtr="1"/>
        <a:lstStyle/>
        <a:p>
          <a:pPr>
            <a:defRPr sz="1862" b="0" i="0" u="none" strike="noStrike" kern="1200" cap="none" spc="20" baseline="0">
              <a:solidFill>
                <a:schemeClr val="dk1">
                  <a:lumMod val="50000"/>
                  <a:lumOff val="50000"/>
                </a:schemeClr>
              </a:solidFill>
              <a:latin typeface="+mn-lt"/>
              <a:ea typeface="+mn-ea"/>
              <a:cs typeface="+mn-cs"/>
            </a:defRPr>
          </a:pPr>
          <a:endParaRPr lang="en-US"/>
        </a:p>
      </c:txPr>
    </c:title>
    <c:autoTitleDeleted val="0"/>
    <c:plotArea>
      <c:layout/>
      <c:lineChart>
        <c:grouping val="stacked"/>
        <c:varyColors val="0"/>
        <c:ser>
          <c:idx val="0"/>
          <c:order val="0"/>
          <c:tx>
            <c:strRef>
              <c:f>'Data formatted for R'!$B$1</c:f>
              <c:strCache>
                <c:ptCount val="1"/>
                <c:pt idx="0">
                  <c:v>Qvd</c:v>
                </c:pt>
              </c:strCache>
            </c:strRef>
          </c:tx>
          <c:spPr>
            <a:ln w="22225" cap="rnd" cmpd="sng" algn="ctr">
              <a:solidFill>
                <a:schemeClr val="accent1"/>
              </a:solidFill>
              <a:round/>
            </a:ln>
            <a:effectLst/>
          </c:spPr>
          <c:marker>
            <c:symbol val="none"/>
          </c:marker>
          <c:cat>
            <c:numRef>
              <c:f>'Data formatted for R'!$A$2:$A$93</c:f>
              <c:numCache>
                <c:formatCode>m/d/yyyy</c:formatCode>
                <c:ptCount val="92"/>
                <c:pt idx="0">
                  <c:v>41640</c:v>
                </c:pt>
                <c:pt idx="1">
                  <c:v>41671</c:v>
                </c:pt>
                <c:pt idx="2">
                  <c:v>41699</c:v>
                </c:pt>
                <c:pt idx="3">
                  <c:v>41730</c:v>
                </c:pt>
                <c:pt idx="4">
                  <c:v>41760</c:v>
                </c:pt>
                <c:pt idx="5">
                  <c:v>41791</c:v>
                </c:pt>
                <c:pt idx="6">
                  <c:v>41821</c:v>
                </c:pt>
                <c:pt idx="7">
                  <c:v>41852</c:v>
                </c:pt>
                <c:pt idx="8">
                  <c:v>41883</c:v>
                </c:pt>
                <c:pt idx="9">
                  <c:v>41913</c:v>
                </c:pt>
                <c:pt idx="10">
                  <c:v>41944</c:v>
                </c:pt>
                <c:pt idx="11">
                  <c:v>41974</c:v>
                </c:pt>
                <c:pt idx="12">
                  <c:v>42005</c:v>
                </c:pt>
                <c:pt idx="13">
                  <c:v>42036</c:v>
                </c:pt>
                <c:pt idx="14">
                  <c:v>42064</c:v>
                </c:pt>
                <c:pt idx="15">
                  <c:v>42095</c:v>
                </c:pt>
                <c:pt idx="16">
                  <c:v>42125</c:v>
                </c:pt>
                <c:pt idx="17">
                  <c:v>42156</c:v>
                </c:pt>
                <c:pt idx="18">
                  <c:v>42186</c:v>
                </c:pt>
                <c:pt idx="19">
                  <c:v>42217</c:v>
                </c:pt>
                <c:pt idx="20">
                  <c:v>42248</c:v>
                </c:pt>
                <c:pt idx="21">
                  <c:v>42278</c:v>
                </c:pt>
                <c:pt idx="22">
                  <c:v>42309</c:v>
                </c:pt>
                <c:pt idx="23">
                  <c:v>42339</c:v>
                </c:pt>
                <c:pt idx="24">
                  <c:v>42370</c:v>
                </c:pt>
                <c:pt idx="25">
                  <c:v>42401</c:v>
                </c:pt>
                <c:pt idx="26">
                  <c:v>42430</c:v>
                </c:pt>
                <c:pt idx="27">
                  <c:v>42461</c:v>
                </c:pt>
                <c:pt idx="28">
                  <c:v>42491</c:v>
                </c:pt>
                <c:pt idx="29">
                  <c:v>42522</c:v>
                </c:pt>
                <c:pt idx="30">
                  <c:v>42552</c:v>
                </c:pt>
                <c:pt idx="31">
                  <c:v>42583</c:v>
                </c:pt>
                <c:pt idx="32">
                  <c:v>42614</c:v>
                </c:pt>
                <c:pt idx="33">
                  <c:v>42644</c:v>
                </c:pt>
                <c:pt idx="34">
                  <c:v>42675</c:v>
                </c:pt>
                <c:pt idx="35">
                  <c:v>42705</c:v>
                </c:pt>
                <c:pt idx="36">
                  <c:v>42736</c:v>
                </c:pt>
                <c:pt idx="37">
                  <c:v>42767</c:v>
                </c:pt>
                <c:pt idx="38">
                  <c:v>42795</c:v>
                </c:pt>
                <c:pt idx="39">
                  <c:v>42826</c:v>
                </c:pt>
                <c:pt idx="40">
                  <c:v>42856</c:v>
                </c:pt>
                <c:pt idx="41">
                  <c:v>42887</c:v>
                </c:pt>
                <c:pt idx="42">
                  <c:v>42917</c:v>
                </c:pt>
                <c:pt idx="43">
                  <c:v>42948</c:v>
                </c:pt>
                <c:pt idx="44">
                  <c:v>42979</c:v>
                </c:pt>
                <c:pt idx="45">
                  <c:v>43009</c:v>
                </c:pt>
                <c:pt idx="46">
                  <c:v>43040</c:v>
                </c:pt>
                <c:pt idx="47">
                  <c:v>43070</c:v>
                </c:pt>
                <c:pt idx="48">
                  <c:v>43101</c:v>
                </c:pt>
                <c:pt idx="49">
                  <c:v>43132</c:v>
                </c:pt>
                <c:pt idx="50">
                  <c:v>43160</c:v>
                </c:pt>
                <c:pt idx="51">
                  <c:v>43191</c:v>
                </c:pt>
                <c:pt idx="52">
                  <c:v>43221</c:v>
                </c:pt>
                <c:pt idx="53">
                  <c:v>43252</c:v>
                </c:pt>
                <c:pt idx="54">
                  <c:v>43282</c:v>
                </c:pt>
                <c:pt idx="55">
                  <c:v>43313</c:v>
                </c:pt>
                <c:pt idx="56">
                  <c:v>43344</c:v>
                </c:pt>
                <c:pt idx="57">
                  <c:v>43374</c:v>
                </c:pt>
                <c:pt idx="58">
                  <c:v>43405</c:v>
                </c:pt>
                <c:pt idx="59">
                  <c:v>43435</c:v>
                </c:pt>
                <c:pt idx="60">
                  <c:v>43466</c:v>
                </c:pt>
                <c:pt idx="61">
                  <c:v>43497</c:v>
                </c:pt>
                <c:pt idx="62">
                  <c:v>43525</c:v>
                </c:pt>
                <c:pt idx="63">
                  <c:v>43556</c:v>
                </c:pt>
                <c:pt idx="64">
                  <c:v>43586</c:v>
                </c:pt>
                <c:pt idx="65">
                  <c:v>43617</c:v>
                </c:pt>
                <c:pt idx="66">
                  <c:v>43647</c:v>
                </c:pt>
                <c:pt idx="67">
                  <c:v>43678</c:v>
                </c:pt>
                <c:pt idx="68">
                  <c:v>43709</c:v>
                </c:pt>
                <c:pt idx="69">
                  <c:v>43739</c:v>
                </c:pt>
                <c:pt idx="70">
                  <c:v>43770</c:v>
                </c:pt>
                <c:pt idx="71">
                  <c:v>43800</c:v>
                </c:pt>
                <c:pt idx="72">
                  <c:v>43831</c:v>
                </c:pt>
                <c:pt idx="73">
                  <c:v>43862</c:v>
                </c:pt>
                <c:pt idx="74">
                  <c:v>43891</c:v>
                </c:pt>
                <c:pt idx="75">
                  <c:v>43922</c:v>
                </c:pt>
                <c:pt idx="76">
                  <c:v>43952</c:v>
                </c:pt>
                <c:pt idx="77">
                  <c:v>43983</c:v>
                </c:pt>
                <c:pt idx="78">
                  <c:v>44013</c:v>
                </c:pt>
                <c:pt idx="79">
                  <c:v>44044</c:v>
                </c:pt>
                <c:pt idx="80">
                  <c:v>44075</c:v>
                </c:pt>
                <c:pt idx="81">
                  <c:v>44105</c:v>
                </c:pt>
                <c:pt idx="82">
                  <c:v>44136</c:v>
                </c:pt>
                <c:pt idx="83">
                  <c:v>44166</c:v>
                </c:pt>
                <c:pt idx="84">
                  <c:v>44197</c:v>
                </c:pt>
                <c:pt idx="85">
                  <c:v>44228</c:v>
                </c:pt>
                <c:pt idx="86">
                  <c:v>44256</c:v>
                </c:pt>
                <c:pt idx="87">
                  <c:v>44287</c:v>
                </c:pt>
                <c:pt idx="88">
                  <c:v>44317</c:v>
                </c:pt>
                <c:pt idx="89">
                  <c:v>44348</c:v>
                </c:pt>
                <c:pt idx="90">
                  <c:v>44378</c:v>
                </c:pt>
                <c:pt idx="91">
                  <c:v>44409</c:v>
                </c:pt>
              </c:numCache>
            </c:numRef>
          </c:cat>
          <c:val>
            <c:numRef>
              <c:f>'Data formatted for R'!$B$2:$B$93</c:f>
              <c:numCache>
                <c:formatCode>General</c:formatCode>
                <c:ptCount val="92"/>
                <c:pt idx="0">
                  <c:v>1016.377</c:v>
                </c:pt>
                <c:pt idx="1">
                  <c:v>1194.307</c:v>
                </c:pt>
                <c:pt idx="2">
                  <c:v>1530.482</c:v>
                </c:pt>
                <c:pt idx="3">
                  <c:v>1373.829</c:v>
                </c:pt>
                <c:pt idx="4">
                  <c:v>1610.6030000000001</c:v>
                </c:pt>
                <c:pt idx="5">
                  <c:v>1417.6189999999999</c:v>
                </c:pt>
                <c:pt idx="6">
                  <c:v>1437.616</c:v>
                </c:pt>
                <c:pt idx="7">
                  <c:v>1571.672</c:v>
                </c:pt>
                <c:pt idx="8">
                  <c:v>1235.539</c:v>
                </c:pt>
                <c:pt idx="9">
                  <c:v>1273.6980000000001</c:v>
                </c:pt>
                <c:pt idx="10">
                  <c:v>1294.106</c:v>
                </c:pt>
                <c:pt idx="11">
                  <c:v>1496.3420000000001</c:v>
                </c:pt>
                <c:pt idx="12">
                  <c:v>1147.713</c:v>
                </c:pt>
                <c:pt idx="13">
                  <c:v>1254.518</c:v>
                </c:pt>
                <c:pt idx="14">
                  <c:v>1542.3489999999999</c:v>
                </c:pt>
                <c:pt idx="15">
                  <c:v>1444.1959999999999</c:v>
                </c:pt>
                <c:pt idx="16">
                  <c:v>1632.5509999999999</c:v>
                </c:pt>
                <c:pt idx="17">
                  <c:v>1476.2260000000001</c:v>
                </c:pt>
                <c:pt idx="18">
                  <c:v>1507.0940000000001</c:v>
                </c:pt>
                <c:pt idx="19">
                  <c:v>1560.3710000000001</c:v>
                </c:pt>
                <c:pt idx="20">
                  <c:v>1438.4949999999999</c:v>
                </c:pt>
                <c:pt idx="21">
                  <c:v>1448.6410000000001</c:v>
                </c:pt>
                <c:pt idx="22">
                  <c:v>1324.585</c:v>
                </c:pt>
                <c:pt idx="23">
                  <c:v>1631.252</c:v>
                </c:pt>
                <c:pt idx="24">
                  <c:v>1157.9490000000001</c:v>
                </c:pt>
                <c:pt idx="25">
                  <c:v>1341.875</c:v>
                </c:pt>
                <c:pt idx="26">
                  <c:v>1574.683</c:v>
                </c:pt>
                <c:pt idx="27">
                  <c:v>1490.7639999999999</c:v>
                </c:pt>
                <c:pt idx="28">
                  <c:v>1519.653</c:v>
                </c:pt>
                <c:pt idx="29">
                  <c:v>1514.078</c:v>
                </c:pt>
                <c:pt idx="30">
                  <c:v>1517.4829999999999</c:v>
                </c:pt>
                <c:pt idx="31">
                  <c:v>1507.192</c:v>
                </c:pt>
                <c:pt idx="32">
                  <c:v>1430.893</c:v>
                </c:pt>
                <c:pt idx="33">
                  <c:v>1368.4760000000001</c:v>
                </c:pt>
                <c:pt idx="34">
                  <c:v>1371.0029999999999</c:v>
                </c:pt>
                <c:pt idx="35">
                  <c:v>1683.2619999999999</c:v>
                </c:pt>
                <c:pt idx="36">
                  <c:v>1139.4860000000001</c:v>
                </c:pt>
                <c:pt idx="37">
                  <c:v>1325.1949999999999</c:v>
                </c:pt>
                <c:pt idx="38">
                  <c:v>1548.8309999999999</c:v>
                </c:pt>
                <c:pt idx="39">
                  <c:v>1418.963</c:v>
                </c:pt>
                <c:pt idx="40">
                  <c:v>1510.577</c:v>
                </c:pt>
                <c:pt idx="41">
                  <c:v>1466.048</c:v>
                </c:pt>
                <c:pt idx="42">
                  <c:v>1409.703</c:v>
                </c:pt>
                <c:pt idx="43">
                  <c:v>1474.998</c:v>
                </c:pt>
                <c:pt idx="44">
                  <c:v>1518.1959999999999</c:v>
                </c:pt>
                <c:pt idx="45">
                  <c:v>1350.296</c:v>
                </c:pt>
                <c:pt idx="46">
                  <c:v>1390.337</c:v>
                </c:pt>
                <c:pt idx="47">
                  <c:v>1597.4549999999999</c:v>
                </c:pt>
                <c:pt idx="48">
                  <c:v>1151.9079999999999</c:v>
                </c:pt>
                <c:pt idx="49">
                  <c:v>1294.694</c:v>
                </c:pt>
                <c:pt idx="50">
                  <c:v>1647.9749999999999</c:v>
                </c:pt>
                <c:pt idx="51">
                  <c:v>1354.4839999999999</c:v>
                </c:pt>
                <c:pt idx="52">
                  <c:v>1587.518</c:v>
                </c:pt>
                <c:pt idx="53">
                  <c:v>1544.6949999999999</c:v>
                </c:pt>
                <c:pt idx="54">
                  <c:v>1363.8869999999999</c:v>
                </c:pt>
                <c:pt idx="55">
                  <c:v>1483.1690000000001</c:v>
                </c:pt>
                <c:pt idx="56">
                  <c:v>1432.9929999999999</c:v>
                </c:pt>
                <c:pt idx="57">
                  <c:v>1361.288</c:v>
                </c:pt>
                <c:pt idx="58">
                  <c:v>1383.3879999999999</c:v>
                </c:pt>
                <c:pt idx="59">
                  <c:v>1618.9490000000001</c:v>
                </c:pt>
                <c:pt idx="60">
                  <c:v>1133.6659999999999</c:v>
                </c:pt>
                <c:pt idx="61">
                  <c:v>1252.1559999999999</c:v>
                </c:pt>
                <c:pt idx="62">
                  <c:v>1599.4880000000001</c:v>
                </c:pt>
                <c:pt idx="63">
                  <c:v>1327.2380000000001</c:v>
                </c:pt>
                <c:pt idx="64">
                  <c:v>1582.162</c:v>
                </c:pt>
                <c:pt idx="65">
                  <c:v>1510.42</c:v>
                </c:pt>
                <c:pt idx="66">
                  <c:v>1397.0039999999999</c:v>
                </c:pt>
                <c:pt idx="67">
                  <c:v>1639.3320000000001</c:v>
                </c:pt>
                <c:pt idx="68">
                  <c:v>1267.674</c:v>
                </c:pt>
                <c:pt idx="69">
                  <c:v>1334.8489999999999</c:v>
                </c:pt>
                <c:pt idx="70">
                  <c:v>1404.0309999999999</c:v>
                </c:pt>
                <c:pt idx="71">
                  <c:v>1513.0419999999999</c:v>
                </c:pt>
                <c:pt idx="72">
                  <c:v>1136.56</c:v>
                </c:pt>
                <c:pt idx="73">
                  <c:v>1350.57</c:v>
                </c:pt>
                <c:pt idx="74">
                  <c:v>989.95399999999995</c:v>
                </c:pt>
                <c:pt idx="75">
                  <c:v>715.322</c:v>
                </c:pt>
                <c:pt idx="76">
                  <c:v>1119.0889999999999</c:v>
                </c:pt>
                <c:pt idx="77">
                  <c:v>1100.9849999999999</c:v>
                </c:pt>
                <c:pt idx="78">
                  <c:v>1236.643</c:v>
                </c:pt>
                <c:pt idx="79">
                  <c:v>1318.07</c:v>
                </c:pt>
                <c:pt idx="80">
                  <c:v>1341.0989999999999</c:v>
                </c:pt>
                <c:pt idx="81">
                  <c:v>1358.922</c:v>
                </c:pt>
                <c:pt idx="82">
                  <c:v>1199.1369999999999</c:v>
                </c:pt>
                <c:pt idx="83">
                  <c:v>1605.4970000000001</c:v>
                </c:pt>
                <c:pt idx="84">
                  <c:v>1106.2860000000001</c:v>
                </c:pt>
                <c:pt idx="85">
                  <c:v>1193.7760000000001</c:v>
                </c:pt>
                <c:pt idx="86">
                  <c:v>1597.152</c:v>
                </c:pt>
                <c:pt idx="87">
                  <c:v>1518.413</c:v>
                </c:pt>
                <c:pt idx="88">
                  <c:v>1570.3130000000001</c:v>
                </c:pt>
                <c:pt idx="89">
                  <c:v>1302.213</c:v>
                </c:pt>
                <c:pt idx="90">
                  <c:v>1280.8019999999999</c:v>
                </c:pt>
                <c:pt idx="91">
                  <c:v>1092.662</c:v>
                </c:pt>
              </c:numCache>
            </c:numRef>
          </c:val>
          <c:smooth val="0"/>
          <c:extLst>
            <c:ext xmlns:c16="http://schemas.microsoft.com/office/drawing/2014/chart" uri="{C3380CC4-5D6E-409C-BE32-E72D297353CC}">
              <c16:uniqueId val="{00000000-842E-46CD-A646-DD3B60D761D9}"/>
            </c:ext>
          </c:extLst>
        </c:ser>
        <c:dLbls>
          <c:showLegendKey val="0"/>
          <c:showVal val="0"/>
          <c:showCatName val="0"/>
          <c:showSerName val="0"/>
          <c:showPercent val="0"/>
          <c:showBubbleSize val="0"/>
        </c:dLbls>
        <c:dropLines>
          <c:spPr>
            <a:ln w="9525" cap="flat" cmpd="sng" algn="ctr">
              <a:solidFill>
                <a:schemeClr val="dk1">
                  <a:lumMod val="35000"/>
                  <a:lumOff val="65000"/>
                  <a:alpha val="33000"/>
                </a:schemeClr>
              </a:solidFill>
              <a:round/>
            </a:ln>
            <a:effectLst/>
          </c:spPr>
        </c:dropLines>
        <c:smooth val="0"/>
        <c:axId val="1947002143"/>
        <c:axId val="1947000479"/>
      </c:lineChart>
      <c:dateAx>
        <c:axId val="1947002143"/>
        <c:scaling>
          <c:orientation val="minMax"/>
        </c:scaling>
        <c:delete val="0"/>
        <c:axPos val="b"/>
        <c:title>
          <c:tx>
            <c:rich>
              <a:bodyPr rot="0" spcFirstLastPara="1" vertOverflow="ellipsis" vert="horz" wrap="square" anchor="ctr" anchorCtr="1"/>
              <a:lstStyle/>
              <a:p>
                <a:pPr>
                  <a:defRPr sz="1197" b="0" i="0" u="none" strike="noStrike" kern="1200" cap="all" baseline="0">
                    <a:solidFill>
                      <a:schemeClr val="dk1">
                        <a:lumMod val="65000"/>
                        <a:lumOff val="35000"/>
                      </a:schemeClr>
                    </a:solidFill>
                    <a:latin typeface="+mn-lt"/>
                    <a:ea typeface="+mn-ea"/>
                    <a:cs typeface="+mn-cs"/>
                  </a:defRPr>
                </a:pPr>
                <a:r>
                  <a:rPr lang="en-US"/>
                  <a:t>Date</a:t>
                </a:r>
              </a:p>
            </c:rich>
          </c:tx>
          <c:overlay val="0"/>
          <c:spPr>
            <a:noFill/>
            <a:ln>
              <a:noFill/>
            </a:ln>
            <a:effectLst/>
          </c:spPr>
          <c:txPr>
            <a:bodyPr rot="0" spcFirstLastPara="1" vertOverflow="ellipsis" vert="horz" wrap="square" anchor="ctr" anchorCtr="1"/>
            <a:lstStyle/>
            <a:p>
              <a:pPr>
                <a:defRPr sz="1197" b="0" i="0" u="none" strike="noStrike" kern="1200" cap="all" baseline="0">
                  <a:solidFill>
                    <a:schemeClr val="dk1">
                      <a:lumMod val="65000"/>
                      <a:lumOff val="35000"/>
                    </a:schemeClr>
                  </a:solidFill>
                  <a:latin typeface="+mn-lt"/>
                  <a:ea typeface="+mn-ea"/>
                  <a:cs typeface="+mn-cs"/>
                </a:defRPr>
              </a:pPr>
              <a:endParaRPr lang="en-US"/>
            </a:p>
          </c:txPr>
        </c:title>
        <c:numFmt formatCode="m/d/yyyy" sourceLinked="1"/>
        <c:majorTickMark val="out"/>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197" b="0" i="0" u="none" strike="noStrike" kern="1200" spc="20" baseline="0">
                <a:solidFill>
                  <a:schemeClr val="dk1">
                    <a:lumMod val="65000"/>
                    <a:lumOff val="35000"/>
                  </a:schemeClr>
                </a:solidFill>
                <a:latin typeface="+mn-lt"/>
                <a:ea typeface="+mn-ea"/>
                <a:cs typeface="+mn-cs"/>
              </a:defRPr>
            </a:pPr>
            <a:endParaRPr lang="en-US"/>
          </a:p>
        </c:txPr>
        <c:crossAx val="1947000479"/>
        <c:crosses val="autoZero"/>
        <c:auto val="1"/>
        <c:lblOffset val="100"/>
        <c:baseTimeUnit val="months"/>
      </c:dateAx>
      <c:valAx>
        <c:axId val="1947000479"/>
        <c:scaling>
          <c:orientation val="minMax"/>
        </c:scaling>
        <c:delete val="0"/>
        <c:axPos val="l"/>
        <c:title>
          <c:tx>
            <c:rich>
              <a:bodyPr rot="-5400000" spcFirstLastPara="1" vertOverflow="ellipsis" vert="horz" wrap="square" anchor="ctr" anchorCtr="1"/>
              <a:lstStyle/>
              <a:p>
                <a:pPr>
                  <a:defRPr sz="1197" b="0" i="0" u="none" strike="noStrike" kern="1200" cap="all" baseline="0">
                    <a:solidFill>
                      <a:schemeClr val="dk1">
                        <a:lumMod val="65000"/>
                        <a:lumOff val="35000"/>
                      </a:schemeClr>
                    </a:solidFill>
                    <a:latin typeface="+mn-lt"/>
                    <a:ea typeface="+mn-ea"/>
                    <a:cs typeface="+mn-cs"/>
                  </a:defRPr>
                </a:pPr>
                <a:r>
                  <a:rPr lang="en-US"/>
                  <a:t>Quantity</a:t>
                </a:r>
                <a:r>
                  <a:rPr lang="en-US" baseline="0"/>
                  <a:t> of vehicles Sold</a:t>
                </a:r>
                <a:endParaRPr lang="en-US"/>
              </a:p>
            </c:rich>
          </c:tx>
          <c:overlay val="0"/>
          <c:spPr>
            <a:noFill/>
            <a:ln>
              <a:noFill/>
            </a:ln>
            <a:effectLst/>
          </c:spPr>
          <c:txPr>
            <a:bodyPr rot="-5400000" spcFirstLastPara="1" vertOverflow="ellipsis" vert="horz" wrap="square" anchor="ctr" anchorCtr="1"/>
            <a:lstStyle/>
            <a:p>
              <a:pPr>
                <a:defRPr sz="1197" b="0" i="0" u="none" strike="noStrike" kern="1200" cap="all" baseline="0">
                  <a:solidFill>
                    <a:schemeClr val="dk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spc="20" baseline="0">
                <a:solidFill>
                  <a:schemeClr val="dk1">
                    <a:lumMod val="65000"/>
                    <a:lumOff val="35000"/>
                  </a:schemeClr>
                </a:solidFill>
                <a:latin typeface="+mn-lt"/>
                <a:ea typeface="+mn-ea"/>
                <a:cs typeface="+mn-cs"/>
              </a:defRPr>
            </a:pPr>
            <a:endParaRPr lang="en-US"/>
          </a:p>
        </c:txPr>
        <c:crossAx val="1947002143"/>
        <c:crosses val="autoZero"/>
        <c:crossBetween val="between"/>
      </c:valAx>
      <c:spPr>
        <a:gradFill>
          <a:gsLst>
            <a:gs pos="100000">
              <a:schemeClr val="lt1">
                <a:lumMod val="95000"/>
              </a:schemeClr>
            </a:gs>
            <a:gs pos="0">
              <a:schemeClr val="lt1"/>
            </a:gs>
          </a:gsLst>
          <a:lin ang="5400000" scaled="0"/>
        </a:gradFill>
        <a:ln>
          <a:noFill/>
        </a:ln>
        <a:effectLst/>
      </c:spPr>
    </c:plotArea>
    <c:plotVisOnly val="1"/>
    <c:dispBlanksAs val="zero"/>
    <c:extLst>
      <c:ext xmlns:c16r3="http://schemas.microsoft.com/office/drawing/2017/03/chart" uri="{56B9EC1D-385E-4148-901F-78D8002777C0}">
        <c16r3:dataDisplayOptions16>
          <c16r3:dispNaAsBlank val="1"/>
        </c16r3:dataDisplayOptions16>
      </c:ext>
    </c:extLst>
    <c:showDLblsOverMax val="0"/>
  </c:chart>
  <c:spPr>
    <a:solidFill>
      <a:schemeClr val="lt1"/>
    </a:solid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cap="none" spc="20" baseline="0">
                <a:solidFill>
                  <a:schemeClr val="dk1">
                    <a:lumMod val="50000"/>
                    <a:lumOff val="50000"/>
                  </a:schemeClr>
                </a:solidFill>
                <a:latin typeface="+mn-lt"/>
                <a:ea typeface="+mn-ea"/>
                <a:cs typeface="+mn-cs"/>
              </a:defRPr>
            </a:pPr>
            <a:r>
              <a:rPr lang="en-US"/>
              <a:t>  Average Price of Vehicles Over Time </a:t>
            </a:r>
          </a:p>
          <a:p>
            <a:pPr>
              <a:defRPr sz="1862" b="0" i="0" u="none" strike="noStrike" kern="1200" cap="none" spc="20" baseline="0">
                <a:solidFill>
                  <a:schemeClr val="dk1">
                    <a:lumMod val="50000"/>
                    <a:lumOff val="50000"/>
                  </a:schemeClr>
                </a:solidFill>
                <a:latin typeface="+mn-lt"/>
                <a:ea typeface="+mn-ea"/>
                <a:cs typeface="+mn-cs"/>
              </a:defRPr>
            </a:pPr>
            <a:r>
              <a:rPr lang="en-US"/>
              <a:t>(January 2014-July 2021) </a:t>
            </a:r>
          </a:p>
        </c:rich>
      </c:tx>
      <c:overlay val="0"/>
      <c:spPr>
        <a:noFill/>
        <a:ln>
          <a:noFill/>
        </a:ln>
        <a:effectLst/>
      </c:spPr>
      <c:txPr>
        <a:bodyPr rot="0" spcFirstLastPara="1" vertOverflow="ellipsis" vert="horz" wrap="square" anchor="ctr" anchorCtr="1"/>
        <a:lstStyle/>
        <a:p>
          <a:pPr>
            <a:defRPr sz="1862" b="0" i="0" u="none" strike="noStrike" kern="1200" cap="none" spc="20" baseline="0">
              <a:solidFill>
                <a:schemeClr val="dk1">
                  <a:lumMod val="50000"/>
                  <a:lumOff val="50000"/>
                </a:schemeClr>
              </a:solidFill>
              <a:latin typeface="+mn-lt"/>
              <a:ea typeface="+mn-ea"/>
              <a:cs typeface="+mn-cs"/>
            </a:defRPr>
          </a:pPr>
          <a:endParaRPr lang="en-US"/>
        </a:p>
      </c:txPr>
    </c:title>
    <c:autoTitleDeleted val="0"/>
    <c:plotArea>
      <c:layout/>
      <c:lineChart>
        <c:grouping val="standard"/>
        <c:varyColors val="0"/>
        <c:ser>
          <c:idx val="0"/>
          <c:order val="0"/>
          <c:tx>
            <c:strRef>
              <c:f>'Data formatted for R'!$C$1</c:f>
              <c:strCache>
                <c:ptCount val="1"/>
                <c:pt idx="0">
                  <c:v>  Pv </c:v>
                </c:pt>
              </c:strCache>
            </c:strRef>
          </c:tx>
          <c:spPr>
            <a:ln w="22225" cap="rnd" cmpd="sng" algn="ctr">
              <a:solidFill>
                <a:schemeClr val="accent1"/>
              </a:solidFill>
              <a:round/>
            </a:ln>
            <a:effectLst/>
          </c:spPr>
          <c:marker>
            <c:symbol val="none"/>
          </c:marker>
          <c:cat>
            <c:numRef>
              <c:f>'Data formatted for R'!$A$2:$A$93</c:f>
              <c:numCache>
                <c:formatCode>m/d/yyyy</c:formatCode>
                <c:ptCount val="92"/>
                <c:pt idx="0">
                  <c:v>41640</c:v>
                </c:pt>
                <c:pt idx="1">
                  <c:v>41671</c:v>
                </c:pt>
                <c:pt idx="2">
                  <c:v>41699</c:v>
                </c:pt>
                <c:pt idx="3">
                  <c:v>41730</c:v>
                </c:pt>
                <c:pt idx="4">
                  <c:v>41760</c:v>
                </c:pt>
                <c:pt idx="5">
                  <c:v>41791</c:v>
                </c:pt>
                <c:pt idx="6">
                  <c:v>41821</c:v>
                </c:pt>
                <c:pt idx="7">
                  <c:v>41852</c:v>
                </c:pt>
                <c:pt idx="8">
                  <c:v>41883</c:v>
                </c:pt>
                <c:pt idx="9">
                  <c:v>41913</c:v>
                </c:pt>
                <c:pt idx="10">
                  <c:v>41944</c:v>
                </c:pt>
                <c:pt idx="11">
                  <c:v>41974</c:v>
                </c:pt>
                <c:pt idx="12">
                  <c:v>42005</c:v>
                </c:pt>
                <c:pt idx="13">
                  <c:v>42036</c:v>
                </c:pt>
                <c:pt idx="14">
                  <c:v>42064</c:v>
                </c:pt>
                <c:pt idx="15">
                  <c:v>42095</c:v>
                </c:pt>
                <c:pt idx="16">
                  <c:v>42125</c:v>
                </c:pt>
                <c:pt idx="17">
                  <c:v>42156</c:v>
                </c:pt>
                <c:pt idx="18">
                  <c:v>42186</c:v>
                </c:pt>
                <c:pt idx="19">
                  <c:v>42217</c:v>
                </c:pt>
                <c:pt idx="20">
                  <c:v>42248</c:v>
                </c:pt>
                <c:pt idx="21">
                  <c:v>42278</c:v>
                </c:pt>
                <c:pt idx="22">
                  <c:v>42309</c:v>
                </c:pt>
                <c:pt idx="23">
                  <c:v>42339</c:v>
                </c:pt>
                <c:pt idx="24">
                  <c:v>42370</c:v>
                </c:pt>
                <c:pt idx="25">
                  <c:v>42401</c:v>
                </c:pt>
                <c:pt idx="26">
                  <c:v>42430</c:v>
                </c:pt>
                <c:pt idx="27">
                  <c:v>42461</c:v>
                </c:pt>
                <c:pt idx="28">
                  <c:v>42491</c:v>
                </c:pt>
                <c:pt idx="29">
                  <c:v>42522</c:v>
                </c:pt>
                <c:pt idx="30">
                  <c:v>42552</c:v>
                </c:pt>
                <c:pt idx="31">
                  <c:v>42583</c:v>
                </c:pt>
                <c:pt idx="32">
                  <c:v>42614</c:v>
                </c:pt>
                <c:pt idx="33">
                  <c:v>42644</c:v>
                </c:pt>
                <c:pt idx="34">
                  <c:v>42675</c:v>
                </c:pt>
                <c:pt idx="35">
                  <c:v>42705</c:v>
                </c:pt>
                <c:pt idx="36">
                  <c:v>42736</c:v>
                </c:pt>
                <c:pt idx="37">
                  <c:v>42767</c:v>
                </c:pt>
                <c:pt idx="38">
                  <c:v>42795</c:v>
                </c:pt>
                <c:pt idx="39">
                  <c:v>42826</c:v>
                </c:pt>
                <c:pt idx="40">
                  <c:v>42856</c:v>
                </c:pt>
                <c:pt idx="41">
                  <c:v>42887</c:v>
                </c:pt>
                <c:pt idx="42">
                  <c:v>42917</c:v>
                </c:pt>
                <c:pt idx="43">
                  <c:v>42948</c:v>
                </c:pt>
                <c:pt idx="44">
                  <c:v>42979</c:v>
                </c:pt>
                <c:pt idx="45">
                  <c:v>43009</c:v>
                </c:pt>
                <c:pt idx="46">
                  <c:v>43040</c:v>
                </c:pt>
                <c:pt idx="47">
                  <c:v>43070</c:v>
                </c:pt>
                <c:pt idx="48">
                  <c:v>43101</c:v>
                </c:pt>
                <c:pt idx="49">
                  <c:v>43132</c:v>
                </c:pt>
                <c:pt idx="50">
                  <c:v>43160</c:v>
                </c:pt>
                <c:pt idx="51">
                  <c:v>43191</c:v>
                </c:pt>
                <c:pt idx="52">
                  <c:v>43221</c:v>
                </c:pt>
                <c:pt idx="53">
                  <c:v>43252</c:v>
                </c:pt>
                <c:pt idx="54">
                  <c:v>43282</c:v>
                </c:pt>
                <c:pt idx="55">
                  <c:v>43313</c:v>
                </c:pt>
                <c:pt idx="56">
                  <c:v>43344</c:v>
                </c:pt>
                <c:pt idx="57">
                  <c:v>43374</c:v>
                </c:pt>
                <c:pt idx="58">
                  <c:v>43405</c:v>
                </c:pt>
                <c:pt idx="59">
                  <c:v>43435</c:v>
                </c:pt>
                <c:pt idx="60">
                  <c:v>43466</c:v>
                </c:pt>
                <c:pt idx="61">
                  <c:v>43497</c:v>
                </c:pt>
                <c:pt idx="62">
                  <c:v>43525</c:v>
                </c:pt>
                <c:pt idx="63">
                  <c:v>43556</c:v>
                </c:pt>
                <c:pt idx="64">
                  <c:v>43586</c:v>
                </c:pt>
                <c:pt idx="65">
                  <c:v>43617</c:v>
                </c:pt>
                <c:pt idx="66">
                  <c:v>43647</c:v>
                </c:pt>
                <c:pt idx="67">
                  <c:v>43678</c:v>
                </c:pt>
                <c:pt idx="68">
                  <c:v>43709</c:v>
                </c:pt>
                <c:pt idx="69">
                  <c:v>43739</c:v>
                </c:pt>
                <c:pt idx="70">
                  <c:v>43770</c:v>
                </c:pt>
                <c:pt idx="71">
                  <c:v>43800</c:v>
                </c:pt>
                <c:pt idx="72">
                  <c:v>43831</c:v>
                </c:pt>
                <c:pt idx="73">
                  <c:v>43862</c:v>
                </c:pt>
                <c:pt idx="74">
                  <c:v>43891</c:v>
                </c:pt>
                <c:pt idx="75">
                  <c:v>43922</c:v>
                </c:pt>
                <c:pt idx="76">
                  <c:v>43952</c:v>
                </c:pt>
                <c:pt idx="77">
                  <c:v>43983</c:v>
                </c:pt>
                <c:pt idx="78">
                  <c:v>44013</c:v>
                </c:pt>
                <c:pt idx="79">
                  <c:v>44044</c:v>
                </c:pt>
                <c:pt idx="80">
                  <c:v>44075</c:v>
                </c:pt>
                <c:pt idx="81">
                  <c:v>44105</c:v>
                </c:pt>
                <c:pt idx="82">
                  <c:v>44136</c:v>
                </c:pt>
                <c:pt idx="83">
                  <c:v>44166</c:v>
                </c:pt>
                <c:pt idx="84">
                  <c:v>44197</c:v>
                </c:pt>
                <c:pt idx="85">
                  <c:v>44228</c:v>
                </c:pt>
                <c:pt idx="86">
                  <c:v>44256</c:v>
                </c:pt>
                <c:pt idx="87">
                  <c:v>44287</c:v>
                </c:pt>
                <c:pt idx="88">
                  <c:v>44317</c:v>
                </c:pt>
                <c:pt idx="89">
                  <c:v>44348</c:v>
                </c:pt>
                <c:pt idx="90">
                  <c:v>44378</c:v>
                </c:pt>
                <c:pt idx="91">
                  <c:v>44409</c:v>
                </c:pt>
              </c:numCache>
            </c:numRef>
          </c:cat>
          <c:val>
            <c:numRef>
              <c:f>'Data formatted for R'!$C$2:$C$93</c:f>
              <c:numCache>
                <c:formatCode>_("$"* #,##0.00_);_("$"* \(#,##0.00\);_("$"* "-"??_);_(@_)</c:formatCode>
                <c:ptCount val="92"/>
                <c:pt idx="0">
                  <c:v>32391</c:v>
                </c:pt>
                <c:pt idx="1">
                  <c:v>32453.743918249882</c:v>
                </c:pt>
                <c:pt idx="2">
                  <c:v>32553.11176527261</c:v>
                </c:pt>
                <c:pt idx="3">
                  <c:v>32686.644371020848</c:v>
                </c:pt>
                <c:pt idx="4">
                  <c:v>32715.422242349388</c:v>
                </c:pt>
                <c:pt idx="5">
                  <c:v>32649.943337486173</c:v>
                </c:pt>
                <c:pt idx="6">
                  <c:v>32749.041579906301</c:v>
                </c:pt>
                <c:pt idx="7">
                  <c:v>32721.616726930137</c:v>
                </c:pt>
                <c:pt idx="8">
                  <c:v>32560.145876792052</c:v>
                </c:pt>
                <c:pt idx="9">
                  <c:v>32443.637011572278</c:v>
                </c:pt>
                <c:pt idx="10">
                  <c:v>32228.235937213813</c:v>
                </c:pt>
                <c:pt idx="11">
                  <c:v>32107.494057464075</c:v>
                </c:pt>
                <c:pt idx="12">
                  <c:v>32092.23157304254</c:v>
                </c:pt>
                <c:pt idx="13">
                  <c:v>32292.541546974815</c:v>
                </c:pt>
                <c:pt idx="14">
                  <c:v>32597.553124784237</c:v>
                </c:pt>
                <c:pt idx="15">
                  <c:v>32792.186903181122</c:v>
                </c:pt>
                <c:pt idx="16">
                  <c:v>32815.229635734053</c:v>
                </c:pt>
                <c:pt idx="17">
                  <c:v>32826.605097357307</c:v>
                </c:pt>
                <c:pt idx="18">
                  <c:v>32786.809967068999</c:v>
                </c:pt>
                <c:pt idx="19">
                  <c:v>32682.317192920964</c:v>
                </c:pt>
                <c:pt idx="20">
                  <c:v>32481.485567972606</c:v>
                </c:pt>
                <c:pt idx="21">
                  <c:v>32296.288442346584</c:v>
                </c:pt>
                <c:pt idx="22">
                  <c:v>32187.853898238114</c:v>
                </c:pt>
                <c:pt idx="23">
                  <c:v>32148.111558955748</c:v>
                </c:pt>
                <c:pt idx="24">
                  <c:v>32244.164575757335</c:v>
                </c:pt>
                <c:pt idx="25">
                  <c:v>32445.003791354186</c:v>
                </c:pt>
                <c:pt idx="26">
                  <c:v>32612.924057404638</c:v>
                </c:pt>
                <c:pt idx="27">
                  <c:v>32689.585052858729</c:v>
                </c:pt>
                <c:pt idx="28">
                  <c:v>32640.906528284726</c:v>
                </c:pt>
                <c:pt idx="29">
                  <c:v>32543.299568281727</c:v>
                </c:pt>
                <c:pt idx="30">
                  <c:v>32531.942781717935</c:v>
                </c:pt>
                <c:pt idx="31">
                  <c:v>32352.420233184457</c:v>
                </c:pt>
                <c:pt idx="32">
                  <c:v>32084.867780242119</c:v>
                </c:pt>
                <c:pt idx="33">
                  <c:v>31955.634413875032</c:v>
                </c:pt>
                <c:pt idx="34">
                  <c:v>31774.957808472645</c:v>
                </c:pt>
                <c:pt idx="35">
                  <c:v>31792.02419259508</c:v>
                </c:pt>
                <c:pt idx="36">
                  <c:v>31941.789013392281</c:v>
                </c:pt>
                <c:pt idx="37">
                  <c:v>32060.682126221487</c:v>
                </c:pt>
                <c:pt idx="38">
                  <c:v>32090.055635847173</c:v>
                </c:pt>
                <c:pt idx="39">
                  <c:v>32187.678169532057</c:v>
                </c:pt>
                <c:pt idx="40">
                  <c:v>32189.013565200527</c:v>
                </c:pt>
                <c:pt idx="41">
                  <c:v>32072.519211154035</c:v>
                </c:pt>
                <c:pt idx="42">
                  <c:v>31943.527584369302</c:v>
                </c:pt>
                <c:pt idx="43">
                  <c:v>31832.209583831082</c:v>
                </c:pt>
                <c:pt idx="44">
                  <c:v>31534.17792589941</c:v>
                </c:pt>
                <c:pt idx="45">
                  <c:v>31421.293377583825</c:v>
                </c:pt>
                <c:pt idx="46">
                  <c:v>31452.688136980603</c:v>
                </c:pt>
                <c:pt idx="47">
                  <c:v>31710.033825060636</c:v>
                </c:pt>
                <c:pt idx="48">
                  <c:v>31805.485919104514</c:v>
                </c:pt>
                <c:pt idx="49">
                  <c:v>31927.494259897478</c:v>
                </c:pt>
                <c:pt idx="50">
                  <c:v>32107.516612116131</c:v>
                </c:pt>
                <c:pt idx="51">
                  <c:v>31972.258221512078</c:v>
                </c:pt>
                <c:pt idx="52">
                  <c:v>31930.047191837013</c:v>
                </c:pt>
                <c:pt idx="53">
                  <c:v>32088.589919486327</c:v>
                </c:pt>
                <c:pt idx="54">
                  <c:v>32270.775421407623</c:v>
                </c:pt>
                <c:pt idx="55">
                  <c:v>32226.723374957168</c:v>
                </c:pt>
                <c:pt idx="56">
                  <c:v>31670.872461990137</c:v>
                </c:pt>
                <c:pt idx="57">
                  <c:v>31722.84710764054</c:v>
                </c:pt>
                <c:pt idx="58">
                  <c:v>31875.449503985616</c:v>
                </c:pt>
                <c:pt idx="59">
                  <c:v>31963.240488537336</c:v>
                </c:pt>
                <c:pt idx="60">
                  <c:v>32089.193520659948</c:v>
                </c:pt>
                <c:pt idx="61">
                  <c:v>32090.420781338169</c:v>
                </c:pt>
                <c:pt idx="62">
                  <c:v>32235.917817472688</c:v>
                </c:pt>
                <c:pt idx="63">
                  <c:v>32233.06732131046</c:v>
                </c:pt>
                <c:pt idx="64">
                  <c:v>32065.856418007403</c:v>
                </c:pt>
                <c:pt idx="65">
                  <c:v>32220.50672734169</c:v>
                </c:pt>
                <c:pt idx="66">
                  <c:v>32384.833615471023</c:v>
                </c:pt>
                <c:pt idx="67">
                  <c:v>32384.111830797374</c:v>
                </c:pt>
                <c:pt idx="68">
                  <c:v>31840.030840839616</c:v>
                </c:pt>
                <c:pt idx="69">
                  <c:v>31818.494677877683</c:v>
                </c:pt>
                <c:pt idx="70">
                  <c:v>31756.714551734593</c:v>
                </c:pt>
                <c:pt idx="71">
                  <c:v>31771.944016737551</c:v>
                </c:pt>
                <c:pt idx="72">
                  <c:v>31762.822463047974</c:v>
                </c:pt>
                <c:pt idx="73">
                  <c:v>31942.891314062268</c:v>
                </c:pt>
                <c:pt idx="74">
                  <c:v>32105.126749387528</c:v>
                </c:pt>
                <c:pt idx="75">
                  <c:v>31939.789126704854</c:v>
                </c:pt>
                <c:pt idx="76">
                  <c:v>31884.305833367311</c:v>
                </c:pt>
                <c:pt idx="77">
                  <c:v>31839.020237619025</c:v>
                </c:pt>
                <c:pt idx="78">
                  <c:v>32352.621026557939</c:v>
                </c:pt>
                <c:pt idx="79">
                  <c:v>32941.671214895177</c:v>
                </c:pt>
                <c:pt idx="80">
                  <c:v>33069.717176188467</c:v>
                </c:pt>
                <c:pt idx="81">
                  <c:v>33334.315541891381</c:v>
                </c:pt>
                <c:pt idx="82">
                  <c:v>33368.404139639235</c:v>
                </c:pt>
                <c:pt idx="83">
                  <c:v>33289.315060324407</c:v>
                </c:pt>
                <c:pt idx="84">
                  <c:v>33040.922550668824</c:v>
                </c:pt>
                <c:pt idx="85">
                  <c:v>33107.533684432878</c:v>
                </c:pt>
                <c:pt idx="86">
                  <c:v>33499.358148206484</c:v>
                </c:pt>
                <c:pt idx="87">
                  <c:v>34995.760403593471</c:v>
                </c:pt>
                <c:pt idx="88">
                  <c:v>36254.674166817094</c:v>
                </c:pt>
                <c:pt idx="89">
                  <c:v>38406.952117851237</c:v>
                </c:pt>
                <c:pt idx="90">
                  <c:v>38707.024333918307</c:v>
                </c:pt>
                <c:pt idx="91">
                  <c:v>38528.407502523078</c:v>
                </c:pt>
              </c:numCache>
            </c:numRef>
          </c:val>
          <c:smooth val="0"/>
          <c:extLst>
            <c:ext xmlns:c16="http://schemas.microsoft.com/office/drawing/2014/chart" uri="{C3380CC4-5D6E-409C-BE32-E72D297353CC}">
              <c16:uniqueId val="{00000000-8BB7-4410-94CB-7E2A1CEBDD8A}"/>
            </c:ext>
          </c:extLst>
        </c:ser>
        <c:dLbls>
          <c:showLegendKey val="0"/>
          <c:showVal val="0"/>
          <c:showCatName val="0"/>
          <c:showSerName val="0"/>
          <c:showPercent val="0"/>
          <c:showBubbleSize val="0"/>
        </c:dLbls>
        <c:dropLines>
          <c:spPr>
            <a:ln w="9525" cap="flat" cmpd="sng" algn="ctr">
              <a:solidFill>
                <a:schemeClr val="dk1">
                  <a:lumMod val="35000"/>
                  <a:lumOff val="65000"/>
                  <a:alpha val="33000"/>
                </a:schemeClr>
              </a:solidFill>
              <a:round/>
            </a:ln>
            <a:effectLst/>
          </c:spPr>
        </c:dropLines>
        <c:smooth val="0"/>
        <c:axId val="1384426159"/>
        <c:axId val="1384420335"/>
      </c:lineChart>
      <c:dateAx>
        <c:axId val="1384426159"/>
        <c:scaling>
          <c:orientation val="minMax"/>
        </c:scaling>
        <c:delete val="0"/>
        <c:axPos val="b"/>
        <c:title>
          <c:tx>
            <c:rich>
              <a:bodyPr rot="0" spcFirstLastPara="1" vertOverflow="ellipsis" vert="horz" wrap="square" anchor="ctr" anchorCtr="1"/>
              <a:lstStyle/>
              <a:p>
                <a:pPr>
                  <a:defRPr sz="1197" b="0" i="0" u="none" strike="noStrike" kern="1200" cap="all" baseline="0">
                    <a:solidFill>
                      <a:schemeClr val="dk1">
                        <a:lumMod val="65000"/>
                        <a:lumOff val="35000"/>
                      </a:schemeClr>
                    </a:solidFill>
                    <a:latin typeface="+mn-lt"/>
                    <a:ea typeface="+mn-ea"/>
                    <a:cs typeface="+mn-cs"/>
                  </a:defRPr>
                </a:pPr>
                <a:r>
                  <a:rPr lang="en-US"/>
                  <a:t>Date</a:t>
                </a:r>
              </a:p>
            </c:rich>
          </c:tx>
          <c:overlay val="0"/>
          <c:spPr>
            <a:noFill/>
            <a:ln>
              <a:noFill/>
            </a:ln>
            <a:effectLst/>
          </c:spPr>
          <c:txPr>
            <a:bodyPr rot="0" spcFirstLastPara="1" vertOverflow="ellipsis" vert="horz" wrap="square" anchor="ctr" anchorCtr="1"/>
            <a:lstStyle/>
            <a:p>
              <a:pPr>
                <a:defRPr sz="1197" b="0" i="0" u="none" strike="noStrike" kern="1200" cap="all" baseline="0">
                  <a:solidFill>
                    <a:schemeClr val="dk1">
                      <a:lumMod val="65000"/>
                      <a:lumOff val="35000"/>
                    </a:schemeClr>
                  </a:solidFill>
                  <a:latin typeface="+mn-lt"/>
                  <a:ea typeface="+mn-ea"/>
                  <a:cs typeface="+mn-cs"/>
                </a:defRPr>
              </a:pPr>
              <a:endParaRPr lang="en-US"/>
            </a:p>
          </c:txPr>
        </c:title>
        <c:numFmt formatCode="m/d/yyyy" sourceLinked="1"/>
        <c:majorTickMark val="out"/>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197" b="0" i="0" u="none" strike="noStrike" kern="1200" spc="20" baseline="0">
                <a:solidFill>
                  <a:schemeClr val="dk1">
                    <a:lumMod val="65000"/>
                    <a:lumOff val="35000"/>
                  </a:schemeClr>
                </a:solidFill>
                <a:latin typeface="+mn-lt"/>
                <a:ea typeface="+mn-ea"/>
                <a:cs typeface="+mn-cs"/>
              </a:defRPr>
            </a:pPr>
            <a:endParaRPr lang="en-US"/>
          </a:p>
        </c:txPr>
        <c:crossAx val="1384420335"/>
        <c:crosses val="autoZero"/>
        <c:auto val="1"/>
        <c:lblOffset val="100"/>
        <c:baseTimeUnit val="months"/>
      </c:dateAx>
      <c:valAx>
        <c:axId val="1384420335"/>
        <c:scaling>
          <c:orientation val="minMax"/>
        </c:scaling>
        <c:delete val="0"/>
        <c:axPos val="l"/>
        <c:title>
          <c:tx>
            <c:rich>
              <a:bodyPr rot="-5400000" spcFirstLastPara="1" vertOverflow="ellipsis" vert="horz" wrap="square" anchor="ctr" anchorCtr="1"/>
              <a:lstStyle/>
              <a:p>
                <a:pPr>
                  <a:defRPr sz="1197" b="0" i="0" u="none" strike="noStrike" kern="1200" cap="all" baseline="0">
                    <a:solidFill>
                      <a:schemeClr val="dk1">
                        <a:lumMod val="65000"/>
                        <a:lumOff val="35000"/>
                      </a:schemeClr>
                    </a:solidFill>
                    <a:latin typeface="+mn-lt"/>
                    <a:ea typeface="+mn-ea"/>
                    <a:cs typeface="+mn-cs"/>
                  </a:defRPr>
                </a:pPr>
                <a:r>
                  <a:rPr lang="en-US"/>
                  <a:t>Average</a:t>
                </a:r>
                <a:r>
                  <a:rPr lang="en-US" baseline="0"/>
                  <a:t> Price of Vehicles</a:t>
                </a:r>
                <a:endParaRPr lang="en-US"/>
              </a:p>
            </c:rich>
          </c:tx>
          <c:layout>
            <c:manualLayout>
              <c:xMode val="edge"/>
              <c:yMode val="edge"/>
              <c:x val="2.4145400595010424E-2"/>
              <c:y val="8.1964081008788672E-2"/>
            </c:manualLayout>
          </c:layout>
          <c:overlay val="0"/>
          <c:spPr>
            <a:noFill/>
            <a:ln>
              <a:noFill/>
            </a:ln>
            <a:effectLst/>
          </c:spPr>
          <c:txPr>
            <a:bodyPr rot="-5400000" spcFirstLastPara="1" vertOverflow="ellipsis" vert="horz" wrap="square" anchor="ctr" anchorCtr="1"/>
            <a:lstStyle/>
            <a:p>
              <a:pPr>
                <a:defRPr sz="1197" b="0" i="0" u="none" strike="noStrike" kern="1200" cap="all" baseline="0">
                  <a:solidFill>
                    <a:schemeClr val="dk1">
                      <a:lumMod val="65000"/>
                      <a:lumOff val="35000"/>
                    </a:schemeClr>
                  </a:solidFill>
                  <a:latin typeface="+mn-lt"/>
                  <a:ea typeface="+mn-ea"/>
                  <a:cs typeface="+mn-cs"/>
                </a:defRPr>
              </a:pPr>
              <a:endParaRPr lang="en-US"/>
            </a:p>
          </c:txPr>
        </c:title>
        <c:numFmt formatCode="_(&quot;$&quot;* #,##0.00_);_(&quot;$&quot;* \(#,##0.00\);_(&quot;$&quot;* &quot;-&quot;??_);_(@_)"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spc="20" baseline="0">
                <a:solidFill>
                  <a:schemeClr val="dk1">
                    <a:lumMod val="65000"/>
                    <a:lumOff val="35000"/>
                  </a:schemeClr>
                </a:solidFill>
                <a:latin typeface="+mn-lt"/>
                <a:ea typeface="+mn-ea"/>
                <a:cs typeface="+mn-cs"/>
              </a:defRPr>
            </a:pPr>
            <a:endParaRPr lang="en-US"/>
          </a:p>
        </c:txPr>
        <c:crossAx val="1384426159"/>
        <c:crosses val="autoZero"/>
        <c:crossBetween val="between"/>
      </c:valAx>
      <c:spPr>
        <a:gradFill>
          <a:gsLst>
            <a:gs pos="100000">
              <a:schemeClr val="lt1">
                <a:lumMod val="95000"/>
              </a:schemeClr>
            </a:gs>
            <a:gs pos="0">
              <a:schemeClr val="lt1"/>
            </a:gs>
          </a:gsLst>
          <a:lin ang="5400000" scaled="0"/>
        </a:gradFill>
        <a:ln>
          <a:noFill/>
        </a:ln>
        <a:effectLst/>
      </c:spPr>
    </c:plotArea>
    <c:plotVisOnly val="1"/>
    <c:dispBlanksAs val="gap"/>
    <c:showDLblsOverMax val="0"/>
  </c:chart>
  <c:spPr>
    <a:solidFill>
      <a:schemeClr val="lt1"/>
    </a:solid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30">
  <cs:axisTitle>
    <cs:lnRef idx="0"/>
    <cs:fillRef idx="0"/>
    <cs:effectRef idx="0"/>
    <cs:fontRef idx="minor">
      <a:schemeClr val="dk1">
        <a:lumMod val="65000"/>
        <a:lumOff val="35000"/>
      </a:schemeClr>
    </cs:fontRef>
    <cs:defRPr sz="1197" kern="1200" cap="all"/>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b="0" kern="1200" spc="20" baseline="0"/>
  </cs:categoryAxis>
  <cs:chartArea mods="allowNoLineOverride">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65000"/>
        <a:lumOff val="3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3D>
  <cs:dataPointLine>
    <cs:lnRef idx="0">
      <cs:styleClr val="auto"/>
    </cs:lnRef>
    <cs:fillRef idx="0"/>
    <cs:effectRef idx="0"/>
    <cs:fontRef idx="minor">
      <a:schemeClr val="dk1"/>
    </cs:fontRef>
    <cs:spPr>
      <a:ln w="22225" cap="rnd" cmpd="sng" algn="ctr">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cap="flat" cmpd="sng" algn="ctr">
        <a:solidFill>
          <a:schemeClr val="phClr"/>
        </a:solidFill>
        <a:round/>
      </a:ln>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a:solidFill>
          <a:schemeClr val="dk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dk1">
            <a:lumMod val="65000"/>
            <a:lumOff val="35000"/>
          </a:schemeClr>
        </a:solidFill>
      </a:ln>
    </cs:spPr>
  </cs:downBar>
  <cs:dropLine>
    <cs:lnRef idx="0"/>
    <cs:fillRef idx="0"/>
    <cs:effectRef idx="0"/>
    <cs:fontRef idx="minor">
      <a:schemeClr val="dk1"/>
    </cs:fontRef>
    <cs:spPr>
      <a:ln w="9525" cap="flat" cmpd="sng" algn="ctr">
        <a:solidFill>
          <a:schemeClr val="dk1">
            <a:lumMod val="35000"/>
            <a:lumOff val="65000"/>
            <a:alpha val="33000"/>
          </a:schemeClr>
        </a:solidFill>
        <a:round/>
      </a:ln>
    </cs:spPr>
  </cs:dropLine>
  <cs:errorBar>
    <cs:lnRef idx="0"/>
    <cs:fillRef idx="0"/>
    <cs:effectRef idx="0"/>
    <cs:fontRef idx="minor">
      <a:schemeClr val="dk1"/>
    </cs:fontRef>
    <cs:spPr>
      <a:ln w="9525">
        <a:solidFill>
          <a:schemeClr val="dk1">
            <a:lumMod val="65000"/>
            <a:lumOff val="35000"/>
          </a:schemeClr>
        </a:solidFill>
      </a:ln>
    </cs:spPr>
  </cs:errorBar>
  <cs:floor>
    <cs:lnRef idx="0"/>
    <cs:fillRef idx="0"/>
    <cs:effectRef idx="0"/>
    <cs:fontRef idx="minor">
      <a:schemeClr val="dk1"/>
    </cs:fontRef>
  </cs:floor>
  <cs:gridlineMajor>
    <cs:lnRef idx="0"/>
    <cs:fillRef idx="0"/>
    <cs:effectRef idx="0"/>
    <cs:fontRef idx="minor">
      <a:schemeClr val="dk1"/>
    </cs:fontRef>
    <cs:spPr>
      <a:ln>
        <a:solidFill>
          <a:schemeClr val="dk1">
            <a:lumMod val="15000"/>
            <a:lumOff val="85000"/>
          </a:schemeClr>
        </a:solidFill>
      </a:ln>
    </cs:spPr>
  </cs:gridlineMajor>
  <cs:gridlineMinor>
    <cs:lnRef idx="0"/>
    <cs:fillRef idx="0"/>
    <cs:effectRef idx="0"/>
    <cs:fontRef idx="minor">
      <a:schemeClr val="dk1"/>
    </cs:fontRef>
    <cs:spPr>
      <a:ln>
        <a:solidFill>
          <a:schemeClr val="dk1">
            <a:lumMod val="5000"/>
            <a:lumOff val="95000"/>
          </a:schemeClr>
        </a:solidFill>
      </a:ln>
    </cs:spPr>
  </cs:gridlineMinor>
  <cs:hiLoLine>
    <cs:lnRef idx="0"/>
    <cs:fillRef idx="0"/>
    <cs:effectRef idx="0"/>
    <cs:fontRef idx="minor">
      <a:schemeClr val="dk1"/>
    </cs:fontRef>
    <cs:spPr>
      <a:ln w="9525">
        <a:solidFill>
          <a:schemeClr val="dk1">
            <a:lumMod val="35000"/>
            <a:lumOff val="65000"/>
          </a:schemeClr>
        </a:solidFill>
      </a:ln>
    </cs:spPr>
  </cs:hiLoLine>
  <cs:leaderLine>
    <cs:lnRef idx="0"/>
    <cs:fillRef idx="0"/>
    <cs:effectRef idx="0"/>
    <cs:fontRef idx="minor">
      <a:schemeClr val="dk1"/>
    </cs:fontRef>
    <cs:spPr>
      <a:ln w="9525">
        <a:solidFill>
          <a:schemeClr val="dk1">
            <a:lumMod val="35000"/>
            <a:lumOff val="65000"/>
          </a:schemeClr>
        </a:solidFill>
      </a:ln>
    </cs:spPr>
  </cs:leaderLine>
  <cs:legend>
    <cs:lnRef idx="0"/>
    <cs:fillRef idx="0"/>
    <cs:effectRef idx="0"/>
    <cs:fontRef idx="minor">
      <a:schemeClr val="dk1">
        <a:lumMod val="65000"/>
        <a:lumOff val="35000"/>
      </a:schemeClr>
    </cs:fontRef>
    <cs:defRPr sz="1197" kern="1200"/>
  </cs:legend>
  <cs:plotArea>
    <cs:lnRef idx="0"/>
    <cs:fillRef idx="0"/>
    <cs:effectRef idx="0"/>
    <cs:fontRef idx="minor">
      <a:schemeClr val="dk1"/>
    </cs:fontRef>
    <cs:spPr>
      <a:gradFill>
        <a:gsLst>
          <a:gs pos="100000">
            <a:schemeClr val="lt1">
              <a:lumMod val="95000"/>
            </a:schemeClr>
          </a:gs>
          <a:gs pos="0">
            <a:schemeClr val="lt1"/>
          </a:gs>
        </a:gsLst>
        <a:lin ang="5400000" scaled="0"/>
      </a:gradFill>
    </cs:spPr>
  </cs:plotArea>
  <cs:plotArea3D>
    <cs:lnRef idx="0"/>
    <cs:fillRef idx="0"/>
    <cs:effectRef idx="0"/>
    <cs:fontRef idx="minor">
      <a:schemeClr val="dk1"/>
    </cs:fontRef>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s:seriesAxis>
  <cs:seriesLine>
    <cs:lnRef idx="0"/>
    <cs:fillRef idx="0"/>
    <cs:effectRef idx="0"/>
    <cs:fontRef idx="minor">
      <a:schemeClr val="dk1"/>
    </cs:fontRef>
    <cs:spPr>
      <a:ln w="9525">
        <a:solidFill>
          <a:schemeClr val="dk1">
            <a:lumMod val="35000"/>
            <a:lumOff val="65000"/>
          </a:schemeClr>
        </a:solidFill>
        <a:prstDash val="dash"/>
      </a:ln>
    </cs:spPr>
  </cs:seriesLine>
  <cs:title>
    <cs:lnRef idx="0"/>
    <cs:fillRef idx="0"/>
    <cs:effectRef idx="0"/>
    <cs:fontRef idx="minor">
      <a:schemeClr val="dk1">
        <a:lumMod val="50000"/>
        <a:lumOff val="50000"/>
      </a:schemeClr>
    </cs:fontRef>
    <cs:defRPr sz="1862" kern="1200" cap="none" spc="20" baseline="0"/>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65000"/>
        <a:lumOff val="35000"/>
      </a:schemeClr>
    </cs:fontRef>
    <cs:defRPr sz="1197" kern="1200" spc="20" baseline="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30">
  <cs:axisTitle>
    <cs:lnRef idx="0"/>
    <cs:fillRef idx="0"/>
    <cs:effectRef idx="0"/>
    <cs:fontRef idx="minor">
      <a:schemeClr val="dk1">
        <a:lumMod val="65000"/>
        <a:lumOff val="35000"/>
      </a:schemeClr>
    </cs:fontRef>
    <cs:defRPr sz="1197" kern="1200" cap="all"/>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b="0" kern="1200" spc="20" baseline="0"/>
  </cs:categoryAxis>
  <cs:chartArea mods="allowNoLineOverride">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65000"/>
        <a:lumOff val="3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3D>
  <cs:dataPointLine>
    <cs:lnRef idx="0">
      <cs:styleClr val="auto"/>
    </cs:lnRef>
    <cs:fillRef idx="0"/>
    <cs:effectRef idx="0"/>
    <cs:fontRef idx="minor">
      <a:schemeClr val="dk1"/>
    </cs:fontRef>
    <cs:spPr>
      <a:ln w="22225" cap="rnd" cmpd="sng" algn="ctr">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cap="flat" cmpd="sng" algn="ctr">
        <a:solidFill>
          <a:schemeClr val="phClr"/>
        </a:solidFill>
        <a:round/>
      </a:ln>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a:solidFill>
          <a:schemeClr val="dk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dk1">
            <a:lumMod val="65000"/>
            <a:lumOff val="35000"/>
          </a:schemeClr>
        </a:solidFill>
      </a:ln>
    </cs:spPr>
  </cs:downBar>
  <cs:dropLine>
    <cs:lnRef idx="0"/>
    <cs:fillRef idx="0"/>
    <cs:effectRef idx="0"/>
    <cs:fontRef idx="minor">
      <a:schemeClr val="dk1"/>
    </cs:fontRef>
    <cs:spPr>
      <a:ln w="9525" cap="flat" cmpd="sng" algn="ctr">
        <a:solidFill>
          <a:schemeClr val="dk1">
            <a:lumMod val="35000"/>
            <a:lumOff val="65000"/>
            <a:alpha val="33000"/>
          </a:schemeClr>
        </a:solidFill>
        <a:round/>
      </a:ln>
    </cs:spPr>
  </cs:dropLine>
  <cs:errorBar>
    <cs:lnRef idx="0"/>
    <cs:fillRef idx="0"/>
    <cs:effectRef idx="0"/>
    <cs:fontRef idx="minor">
      <a:schemeClr val="dk1"/>
    </cs:fontRef>
    <cs:spPr>
      <a:ln w="9525">
        <a:solidFill>
          <a:schemeClr val="dk1">
            <a:lumMod val="65000"/>
            <a:lumOff val="35000"/>
          </a:schemeClr>
        </a:solidFill>
      </a:ln>
    </cs:spPr>
  </cs:errorBar>
  <cs:floor>
    <cs:lnRef idx="0"/>
    <cs:fillRef idx="0"/>
    <cs:effectRef idx="0"/>
    <cs:fontRef idx="minor">
      <a:schemeClr val="dk1"/>
    </cs:fontRef>
  </cs:floor>
  <cs:gridlineMajor>
    <cs:lnRef idx="0"/>
    <cs:fillRef idx="0"/>
    <cs:effectRef idx="0"/>
    <cs:fontRef idx="minor">
      <a:schemeClr val="dk1"/>
    </cs:fontRef>
    <cs:spPr>
      <a:ln>
        <a:solidFill>
          <a:schemeClr val="dk1">
            <a:lumMod val="15000"/>
            <a:lumOff val="85000"/>
          </a:schemeClr>
        </a:solidFill>
      </a:ln>
    </cs:spPr>
  </cs:gridlineMajor>
  <cs:gridlineMinor>
    <cs:lnRef idx="0"/>
    <cs:fillRef idx="0"/>
    <cs:effectRef idx="0"/>
    <cs:fontRef idx="minor">
      <a:schemeClr val="dk1"/>
    </cs:fontRef>
    <cs:spPr>
      <a:ln>
        <a:solidFill>
          <a:schemeClr val="dk1">
            <a:lumMod val="5000"/>
            <a:lumOff val="95000"/>
          </a:schemeClr>
        </a:solidFill>
      </a:ln>
    </cs:spPr>
  </cs:gridlineMinor>
  <cs:hiLoLine>
    <cs:lnRef idx="0"/>
    <cs:fillRef idx="0"/>
    <cs:effectRef idx="0"/>
    <cs:fontRef idx="minor">
      <a:schemeClr val="dk1"/>
    </cs:fontRef>
    <cs:spPr>
      <a:ln w="9525">
        <a:solidFill>
          <a:schemeClr val="dk1">
            <a:lumMod val="35000"/>
            <a:lumOff val="65000"/>
          </a:schemeClr>
        </a:solidFill>
      </a:ln>
    </cs:spPr>
  </cs:hiLoLine>
  <cs:leaderLine>
    <cs:lnRef idx="0"/>
    <cs:fillRef idx="0"/>
    <cs:effectRef idx="0"/>
    <cs:fontRef idx="minor">
      <a:schemeClr val="dk1"/>
    </cs:fontRef>
    <cs:spPr>
      <a:ln w="9525">
        <a:solidFill>
          <a:schemeClr val="dk1">
            <a:lumMod val="35000"/>
            <a:lumOff val="65000"/>
          </a:schemeClr>
        </a:solidFill>
      </a:ln>
    </cs:spPr>
  </cs:leaderLine>
  <cs:legend>
    <cs:lnRef idx="0"/>
    <cs:fillRef idx="0"/>
    <cs:effectRef idx="0"/>
    <cs:fontRef idx="minor">
      <a:schemeClr val="dk1">
        <a:lumMod val="65000"/>
        <a:lumOff val="35000"/>
      </a:schemeClr>
    </cs:fontRef>
    <cs:defRPr sz="1197" kern="1200"/>
  </cs:legend>
  <cs:plotArea>
    <cs:lnRef idx="0"/>
    <cs:fillRef idx="0"/>
    <cs:effectRef idx="0"/>
    <cs:fontRef idx="minor">
      <a:schemeClr val="dk1"/>
    </cs:fontRef>
    <cs:spPr>
      <a:gradFill>
        <a:gsLst>
          <a:gs pos="100000">
            <a:schemeClr val="lt1">
              <a:lumMod val="95000"/>
            </a:schemeClr>
          </a:gs>
          <a:gs pos="0">
            <a:schemeClr val="lt1"/>
          </a:gs>
        </a:gsLst>
        <a:lin ang="5400000" scaled="0"/>
      </a:gradFill>
    </cs:spPr>
  </cs:plotArea>
  <cs:plotArea3D>
    <cs:lnRef idx="0"/>
    <cs:fillRef idx="0"/>
    <cs:effectRef idx="0"/>
    <cs:fontRef idx="minor">
      <a:schemeClr val="dk1"/>
    </cs:fontRef>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s:seriesAxis>
  <cs:seriesLine>
    <cs:lnRef idx="0"/>
    <cs:fillRef idx="0"/>
    <cs:effectRef idx="0"/>
    <cs:fontRef idx="minor">
      <a:schemeClr val="dk1"/>
    </cs:fontRef>
    <cs:spPr>
      <a:ln w="9525">
        <a:solidFill>
          <a:schemeClr val="dk1">
            <a:lumMod val="35000"/>
            <a:lumOff val="65000"/>
          </a:schemeClr>
        </a:solidFill>
        <a:prstDash val="dash"/>
      </a:ln>
    </cs:spPr>
  </cs:seriesLine>
  <cs:title>
    <cs:lnRef idx="0"/>
    <cs:fillRef idx="0"/>
    <cs:effectRef idx="0"/>
    <cs:fontRef idx="minor">
      <a:schemeClr val="dk1">
        <a:lumMod val="50000"/>
        <a:lumOff val="50000"/>
      </a:schemeClr>
    </cs:fontRef>
    <cs:defRPr sz="1862" kern="1200" cap="none" spc="20" baseline="0"/>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65000"/>
        <a:lumOff val="35000"/>
      </a:schemeClr>
    </cs:fontRef>
    <cs:defRPr sz="1197" kern="1200" spc="20" baseline="0"/>
  </cs:valueAxis>
  <cs:wall>
    <cs:lnRef idx="0"/>
    <cs:fillRef idx="0"/>
    <cs:effectRef idx="0"/>
    <cs:fontRef idx="minor">
      <a:schemeClr val="dk1"/>
    </cs:fontRef>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EA0C0817-A112-4847-8014-A94B7D2A4EA3}" type="datetime1">
              <a:rPr lang="en-US" smtClean="0"/>
              <a:t>6/14/2022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20907406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6FA2B21-3FCD-4721-B95C-427943F61125}" type="datetime1">
              <a:rPr lang="en-US" smtClean="0"/>
              <a:t>6/14/2022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740532500"/>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F6FA2B21-3FCD-4721-B95C-427943F61125}" type="datetime1">
              <a:rPr lang="en-US" smtClean="0"/>
              <a:t>6/14/2022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2759553900"/>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F6FA2B21-3FCD-4721-B95C-427943F61125}" type="datetime1">
              <a:rPr lang="en-US" smtClean="0"/>
              <a:t>6/14/2022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a:t>”</a:t>
            </a:r>
          </a:p>
        </p:txBody>
      </p:sp>
    </p:spTree>
    <p:extLst>
      <p:ext uri="{BB962C8B-B14F-4D97-AF65-F5344CB8AC3E}">
        <p14:creationId xmlns:p14="http://schemas.microsoft.com/office/powerpoint/2010/main" val="2844016324"/>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6FA2B21-3FCD-4721-B95C-427943F61125}" type="datetime1">
              <a:rPr lang="en-US" smtClean="0"/>
              <a:t>6/14/2022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1492581129"/>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F6FA2B21-3FCD-4721-B95C-427943F61125}" type="datetime1">
              <a:rPr lang="en-US" smtClean="0"/>
              <a:t>6/14/2022</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2467155216"/>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F6FA2B21-3FCD-4721-B95C-427943F61125}" type="datetime1">
              <a:rPr lang="en-US" smtClean="0"/>
              <a:t>6/14/2022</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2315674315"/>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6FA2B21-3FCD-4721-B95C-427943F61125}" type="datetime1">
              <a:rPr lang="en-US" smtClean="0"/>
              <a:t>6/14/2022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2090380689"/>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6FA2B21-3FCD-4721-B95C-427943F61125}" type="datetime1">
              <a:rPr lang="en-US" smtClean="0"/>
              <a:t>6/14/2022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380800809"/>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p>
            <a:fld id="{7332B432-ACDA-4023-A761-2BAB76577B62}" type="datetime1">
              <a:rPr lang="en-US" smtClean="0"/>
              <a:t>6/14/2022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17447203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9C646AA-F36E-4540-911D-FFFC0A0EF24A}" type="datetime1">
              <a:rPr lang="en-US" smtClean="0"/>
              <a:t>6/14/2022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38608318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9186D26-FA5F-4637-B602-B7C2DC34CFD4}" type="datetime1">
              <a:rPr lang="en-US" smtClean="0"/>
              <a:t>6/14/2022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10823014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A7F15D8-96D1-4781-BC50-CA8A088B2FE4}" type="datetime1">
              <a:rPr lang="en-US" smtClean="0"/>
              <a:t>6/14/2022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41211564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7" name="Date Placeholder 2"/>
          <p:cNvSpPr>
            <a:spLocks noGrp="1"/>
          </p:cNvSpPr>
          <p:nvPr>
            <p:ph type="dt" sz="half" idx="10"/>
          </p:nvPr>
        </p:nvSpPr>
        <p:spPr/>
        <p:txBody>
          <a:bodyPr/>
          <a:lstStyle/>
          <a:p>
            <a:fld id="{F9A96C99-B8F8-4528-BD05-0E16E943DC09}" type="datetime1">
              <a:rPr lang="en-US" smtClean="0"/>
              <a:t>6/14/2022</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240360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03636942-C211-4B28-8DBD-C953E00AF71B}" type="datetime1">
              <a:rPr lang="en-US" smtClean="0"/>
              <a:t>6/14/2022</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37973258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7E8D12A6-918A-48BD-8CB9-CA713993B0EA}" type="datetime1">
              <a:rPr lang="en-US" smtClean="0"/>
              <a:t>6/14/2022</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13205155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778CE86-875F-4587-BCF6-FA054AFC0D53}" type="datetime1">
              <a:rPr lang="en-US" smtClean="0"/>
              <a:pPr/>
              <a:t>6/14/2022</a:t>
            </a:fld>
            <a:endParaRPr lang="en-US"/>
          </a:p>
        </p:txBody>
      </p:sp>
      <p:sp>
        <p:nvSpPr>
          <p:cNvPr id="6" name="Footer Placeholder 5"/>
          <p:cNvSpPr>
            <a:spLocks noGrp="1"/>
          </p:cNvSpPr>
          <p:nvPr>
            <p:ph type="ftr" sz="quarter" idx="11"/>
          </p:nvPr>
        </p:nvSpPr>
        <p:spPr/>
        <p:txBody>
          <a:bodyPr/>
          <a:lstStyle/>
          <a:p>
            <a:pPr algn="l"/>
            <a:endParaRPr lang="en-US"/>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24686839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F6FA2B21-3FCD-4721-B95C-427943F61125}" type="datetime1">
              <a:rPr lang="en-US" smtClean="0"/>
              <a:t>6/14/2022</a:t>
            </a:fld>
            <a:endParaRPr lang="en-US"/>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34B7E4EF-A1BD-40F4-AB7B-04F084DD991D}" type="slidenum">
              <a:rPr lang="en-US" smtClean="0"/>
              <a:t>‹#›</a:t>
            </a:fld>
            <a:endParaRPr lang="en-US"/>
          </a:p>
        </p:txBody>
      </p:sp>
    </p:spTree>
    <p:extLst>
      <p:ext uri="{BB962C8B-B14F-4D97-AF65-F5344CB8AC3E}">
        <p14:creationId xmlns:p14="http://schemas.microsoft.com/office/powerpoint/2010/main" val="2513568991"/>
      </p:ext>
    </p:extLst>
  </p:cSld>
  <p:clrMap bg1="dk1" tx1="lt1" bg2="dk2" tx2="lt2" accent1="accent1" accent2="accent2" accent3="accent3" accent4="accent4" accent5="accent5" accent6="accent6" hlink="hlink" folHlink="folHlink"/>
  <p:sldLayoutIdLst>
    <p:sldLayoutId id="2147483728" r:id="rId1"/>
    <p:sldLayoutId id="2147483729" r:id="rId2"/>
    <p:sldLayoutId id="2147483730" r:id="rId3"/>
    <p:sldLayoutId id="2147483731" r:id="rId4"/>
    <p:sldLayoutId id="2147483732" r:id="rId5"/>
    <p:sldLayoutId id="2147483733" r:id="rId6"/>
    <p:sldLayoutId id="2147483734" r:id="rId7"/>
    <p:sldLayoutId id="2147483735" r:id="rId8"/>
    <p:sldLayoutId id="2147483736" r:id="rId9"/>
    <p:sldLayoutId id="2147483737" r:id="rId10"/>
    <p:sldLayoutId id="2147483738" r:id="rId11"/>
    <p:sldLayoutId id="2147483739" r:id="rId12"/>
    <p:sldLayoutId id="2147483740" r:id="rId13"/>
    <p:sldLayoutId id="2147483741" r:id="rId14"/>
    <p:sldLayoutId id="2147483742" r:id="rId15"/>
    <p:sldLayoutId id="2147483743" r:id="rId16"/>
    <p:sldLayoutId id="2147483744"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6.xml"/><Relationship Id="rId5" Type="http://schemas.openxmlformats.org/officeDocument/2006/relationships/image" Target="../media/image5.png"/><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8" Type="http://schemas.openxmlformats.org/officeDocument/2006/relationships/hyperlink" Target="https://fred.stlouisfed.org/series/WPU071" TargetMode="External"/><Relationship Id="rId13" Type="http://schemas.openxmlformats.org/officeDocument/2006/relationships/hyperlink" Target="http://www.sciepub.com/reference/16520" TargetMode="External"/><Relationship Id="rId3" Type="http://schemas.openxmlformats.org/officeDocument/2006/relationships/hyperlink" Target="https://fred.stlouisfed.org/series/LTOTALNSA" TargetMode="External"/><Relationship Id="rId7" Type="http://schemas.openxmlformats.org/officeDocument/2006/relationships/hyperlink" Target="https://fred.stlouisfed.org/series/CUUR0300SETA02" TargetMode="External"/><Relationship Id="rId12" Type="http://schemas.openxmlformats.org/officeDocument/2006/relationships/hyperlink" Target="https://www.hbs.edu/ris/download.aspx?name=19-051.pdf" TargetMode="External"/><Relationship Id="rId2" Type="http://schemas.openxmlformats.org/officeDocument/2006/relationships/hyperlink" Target="https://fred.stlouisfed.org/series/WPU101" TargetMode="External"/><Relationship Id="rId16" Type="http://schemas.openxmlformats.org/officeDocument/2006/relationships/hyperlink" Target="https://www.statista.com/" TargetMode="External"/><Relationship Id="rId1" Type="http://schemas.openxmlformats.org/officeDocument/2006/relationships/slideLayout" Target="../slideLayouts/slideLayout2.xml"/><Relationship Id="rId6" Type="http://schemas.openxmlformats.org/officeDocument/2006/relationships/hyperlink" Target="https://fred.stlouisfed.org/series/CUUR0100SETA02" TargetMode="External"/><Relationship Id="rId11" Type="http://schemas.openxmlformats.org/officeDocument/2006/relationships/hyperlink" Target="http://rstudio-pubs-static.s3.amazonaws.com/195495_d47be7c818424a3c9bfa5452dd17c6c6.html" TargetMode="External"/><Relationship Id="rId5" Type="http://schemas.openxmlformats.org/officeDocument/2006/relationships/hyperlink" Target="https://fred.stlouisfed.org/series/CUUR0200SETA02" TargetMode="External"/><Relationship Id="rId15" Type="http://schemas.openxmlformats.org/officeDocument/2006/relationships/hyperlink" Target="https://www.cargroup.org/publication/contribution-of-the-automotive-industry-to-the-economies-of-all-fifty-state-and-the-united-states/" TargetMode="External"/><Relationship Id="rId10" Type="http://schemas.openxmlformats.org/officeDocument/2006/relationships/hyperlink" Target="https://mediaroom.kbb.com/2014-02-03-New-Car-Transaction-Prices-Down-More-Than-One-Percent-In-January-2014-According-To-Kelley-Blue-Book" TargetMode="External"/><Relationship Id="rId4" Type="http://schemas.openxmlformats.org/officeDocument/2006/relationships/hyperlink" Target="https://fred.stlouisfed.org/series/CUUR0400SETA02" TargetMode="External"/><Relationship Id="rId9" Type="http://schemas.openxmlformats.org/officeDocument/2006/relationships/hyperlink" Target="https://fred.stlouisfed.org/series/GASREGW" TargetMode="External"/><Relationship Id="rId14" Type="http://schemas.openxmlformats.org/officeDocument/2006/relationships/hyperlink" Target="https://www.bts.gov/content/national-level-domestic-average-fare-series"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www.actuaries.digital/2015/07/08/airborne-a-view-of-data-analytics-in-australasia/" TargetMode="External"/><Relationship Id="rId2" Type="http://schemas.openxmlformats.org/officeDocument/2006/relationships/image" Target="../media/image9.jpeg"/><Relationship Id="rId1" Type="http://schemas.openxmlformats.org/officeDocument/2006/relationships/slideLayout" Target="../slideLayouts/slideLayout2.xml"/><Relationship Id="rId4" Type="http://schemas.openxmlformats.org/officeDocument/2006/relationships/hyperlink" Target="https://creativecommons.org/licenses/by-nc-nd/3.0/"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s://www.actuaries.digital/2015/07/08/airborne-a-view-of-data-analytics-in-australasia/" TargetMode="External"/><Relationship Id="rId2" Type="http://schemas.openxmlformats.org/officeDocument/2006/relationships/image" Target="../media/image9.jpeg"/><Relationship Id="rId1" Type="http://schemas.openxmlformats.org/officeDocument/2006/relationships/slideLayout" Target="../slideLayouts/slideLayout2.xml"/><Relationship Id="rId4" Type="http://schemas.openxmlformats.org/officeDocument/2006/relationships/hyperlink" Target="https://creativecommons.org/licenses/by-nc-nd/3.0/" TargetMode="External"/></Relationships>
</file>

<file path=ppt/slides/_rels/slide6.xml.rels><?xml version="1.0" encoding="UTF-8" standalone="yes"?>
<Relationships xmlns="http://schemas.openxmlformats.org/package/2006/relationships"><Relationship Id="rId8" Type="http://schemas.openxmlformats.org/officeDocument/2006/relationships/chart" Target="../charts/chart2.xml"/><Relationship Id="rId3" Type="http://schemas.openxmlformats.org/officeDocument/2006/relationships/image" Target="../media/image2.png"/><Relationship Id="rId7" Type="http://schemas.openxmlformats.org/officeDocument/2006/relationships/chart" Target="../charts/chart1.xml"/><Relationship Id="rId2" Type="http://schemas.openxmlformats.org/officeDocument/2006/relationships/image" Target="../media/image1.jpeg"/><Relationship Id="rId1" Type="http://schemas.openxmlformats.org/officeDocument/2006/relationships/slideLayout" Target="../slideLayouts/slideLayout9.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2.png"/><Relationship Id="rId7" Type="http://schemas.openxmlformats.org/officeDocument/2006/relationships/image" Target="../media/image10.png"/><Relationship Id="rId2" Type="http://schemas.openxmlformats.org/officeDocument/2006/relationships/image" Target="../media/image1.jpeg"/><Relationship Id="rId1" Type="http://schemas.openxmlformats.org/officeDocument/2006/relationships/slideLayout" Target="../slideLayouts/slideLayout9.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2.png"/><Relationship Id="rId2" Type="http://schemas.openxmlformats.org/officeDocument/2006/relationships/image" Target="../media/image1.jpeg"/><Relationship Id="rId1" Type="http://schemas.openxmlformats.org/officeDocument/2006/relationships/slideLayout" Target="../slideLayouts/slideLayout9.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hyperlink" Target="https://creativecommons.org/licenses/by-sa/3.0/" TargetMode="External"/><Relationship Id="rId4" Type="http://schemas.openxmlformats.org/officeDocument/2006/relationships/hyperlink" Target="http://commons.wikimedia.org/wiki/file:supply-demand-equilibrium.svg"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F3F4807A-5068-4492-8025-D75F320E90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8C3B467-088C-4F3D-A9A7-105C4E1E20CD}"/>
              </a:ext>
            </a:extLst>
          </p:cNvPr>
          <p:cNvSpPr>
            <a:spLocks noGrp="1"/>
          </p:cNvSpPr>
          <p:nvPr>
            <p:ph type="ctrTitle"/>
          </p:nvPr>
        </p:nvSpPr>
        <p:spPr>
          <a:xfrm>
            <a:off x="8000837" y="1325880"/>
            <a:ext cx="3543464" cy="3066507"/>
          </a:xfrm>
        </p:spPr>
        <p:txBody>
          <a:bodyPr>
            <a:normAutofit fontScale="90000"/>
          </a:bodyPr>
          <a:lstStyle/>
          <a:p>
            <a:pPr>
              <a:lnSpc>
                <a:spcPct val="90000"/>
              </a:lnSpc>
            </a:pPr>
            <a:r>
              <a:rPr lang="en-US" sz="3400">
                <a:solidFill>
                  <a:srgbClr val="EBEBEB"/>
                </a:solidFill>
              </a:rPr>
              <a:t>Estimating Supply and Demand of Light Weight Vehicles in the U.S: A Market Analysis</a:t>
            </a:r>
          </a:p>
        </p:txBody>
      </p:sp>
      <p:sp>
        <p:nvSpPr>
          <p:cNvPr id="3" name="Subtitle 2">
            <a:extLst>
              <a:ext uri="{FF2B5EF4-FFF2-40B4-BE49-F238E27FC236}">
                <a16:creationId xmlns:a16="http://schemas.microsoft.com/office/drawing/2014/main" id="{C8722DDC-8EEE-4A06-8DFE-B44871EAA2CF}"/>
              </a:ext>
            </a:extLst>
          </p:cNvPr>
          <p:cNvSpPr>
            <a:spLocks noGrp="1"/>
          </p:cNvSpPr>
          <p:nvPr>
            <p:ph type="subTitle" idx="1"/>
          </p:nvPr>
        </p:nvSpPr>
        <p:spPr>
          <a:xfrm>
            <a:off x="7973137" y="4588329"/>
            <a:ext cx="3571163" cy="1621508"/>
          </a:xfrm>
        </p:spPr>
        <p:txBody>
          <a:bodyPr>
            <a:normAutofit/>
          </a:bodyPr>
          <a:lstStyle/>
          <a:p>
            <a:pPr>
              <a:spcAft>
                <a:spcPts val="600"/>
              </a:spcAft>
            </a:pPr>
            <a:r>
              <a:rPr lang="en-US" sz="1800">
                <a:solidFill>
                  <a:schemeClr val="tx2">
                    <a:lumMod val="40000"/>
                    <a:lumOff val="60000"/>
                  </a:schemeClr>
                </a:solidFill>
              </a:rPr>
              <a:t>Donovan Johnson and William Diodato</a:t>
            </a:r>
          </a:p>
        </p:txBody>
      </p:sp>
      <p:sp>
        <p:nvSpPr>
          <p:cNvPr id="13" name="Freeform 36">
            <a:extLst>
              <a:ext uri="{FF2B5EF4-FFF2-40B4-BE49-F238E27FC236}">
                <a16:creationId xmlns:a16="http://schemas.microsoft.com/office/drawing/2014/main" id="{B24996F8-180C-4DCB-8A26-DFA336CDEF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413666" y="0"/>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pic>
        <p:nvPicPr>
          <p:cNvPr id="6" name="Picture 5" descr="abstract image">
            <a:extLst>
              <a:ext uri="{FF2B5EF4-FFF2-40B4-BE49-F238E27FC236}">
                <a16:creationId xmlns:a16="http://schemas.microsoft.com/office/drawing/2014/main" id="{8045422F-7258-40AC-BD2E-2469AA448922}"/>
              </a:ext>
            </a:extLst>
          </p:cNvPr>
          <p:cNvPicPr>
            <a:picLocks noChangeAspect="1"/>
          </p:cNvPicPr>
          <p:nvPr/>
        </p:nvPicPr>
        <p:blipFill rotWithShape="1">
          <a:blip r:embed="rId3">
            <a:extLst>
              <a:ext uri="{28A0092B-C50C-407E-A947-70E740481C1C}">
                <a14:useLocalDpi xmlns:a14="http://schemas.microsoft.com/office/drawing/2010/main" val="0"/>
              </a:ext>
            </a:extLst>
          </a:blip>
          <a:srcRect l="16711" r="19642"/>
          <a:stretch/>
        </p:blipFill>
        <p:spPr>
          <a:xfrm>
            <a:off x="19" y="0"/>
            <a:ext cx="8000817" cy="6858001"/>
          </a:xfrm>
          <a:custGeom>
            <a:avLst/>
            <a:gdLst/>
            <a:ahLst/>
            <a:cxnLst/>
            <a:rect l="l" t="t" r="r" b="b"/>
            <a:pathLst>
              <a:path w="7759940" h="6858001">
                <a:moveTo>
                  <a:pt x="0" y="0"/>
                </a:moveTo>
                <a:lnTo>
                  <a:pt x="1296537" y="0"/>
                </a:lnTo>
                <a:lnTo>
                  <a:pt x="1296537" y="1"/>
                </a:lnTo>
                <a:lnTo>
                  <a:pt x="6415225" y="1"/>
                </a:lnTo>
                <a:lnTo>
                  <a:pt x="6415225" y="0"/>
                </a:lnTo>
                <a:lnTo>
                  <a:pt x="7758763" y="0"/>
                </a:lnTo>
                <a:lnTo>
                  <a:pt x="7733718" y="155677"/>
                </a:lnTo>
                <a:lnTo>
                  <a:pt x="7709849" y="310668"/>
                </a:lnTo>
                <a:lnTo>
                  <a:pt x="7686485" y="466344"/>
                </a:lnTo>
                <a:lnTo>
                  <a:pt x="7666482" y="622707"/>
                </a:lnTo>
                <a:lnTo>
                  <a:pt x="7646311" y="778383"/>
                </a:lnTo>
                <a:lnTo>
                  <a:pt x="7627485" y="934746"/>
                </a:lnTo>
                <a:lnTo>
                  <a:pt x="7611349" y="1089051"/>
                </a:lnTo>
                <a:lnTo>
                  <a:pt x="7596053" y="1245413"/>
                </a:lnTo>
                <a:lnTo>
                  <a:pt x="7582101" y="1401090"/>
                </a:lnTo>
                <a:lnTo>
                  <a:pt x="7569999" y="1554023"/>
                </a:lnTo>
                <a:lnTo>
                  <a:pt x="7557896" y="1709014"/>
                </a:lnTo>
                <a:lnTo>
                  <a:pt x="7547811" y="1861947"/>
                </a:lnTo>
                <a:lnTo>
                  <a:pt x="7539911" y="2014881"/>
                </a:lnTo>
                <a:lnTo>
                  <a:pt x="7531674" y="2167128"/>
                </a:lnTo>
                <a:lnTo>
                  <a:pt x="7524783" y="2318004"/>
                </a:lnTo>
                <a:lnTo>
                  <a:pt x="7519908" y="2467509"/>
                </a:lnTo>
                <a:lnTo>
                  <a:pt x="7515706" y="2617013"/>
                </a:lnTo>
                <a:lnTo>
                  <a:pt x="7511672" y="2765146"/>
                </a:lnTo>
                <a:lnTo>
                  <a:pt x="7509823" y="2911221"/>
                </a:lnTo>
                <a:lnTo>
                  <a:pt x="7507806" y="3057297"/>
                </a:lnTo>
                <a:lnTo>
                  <a:pt x="7506797" y="3201315"/>
                </a:lnTo>
                <a:lnTo>
                  <a:pt x="7507806" y="3343961"/>
                </a:lnTo>
                <a:lnTo>
                  <a:pt x="7507806" y="3485236"/>
                </a:lnTo>
                <a:lnTo>
                  <a:pt x="7509823" y="3625139"/>
                </a:lnTo>
                <a:lnTo>
                  <a:pt x="7512848" y="3762299"/>
                </a:lnTo>
                <a:lnTo>
                  <a:pt x="7515706" y="3898087"/>
                </a:lnTo>
                <a:lnTo>
                  <a:pt x="7518900" y="4031133"/>
                </a:lnTo>
                <a:lnTo>
                  <a:pt x="7523774" y="4163492"/>
                </a:lnTo>
                <a:lnTo>
                  <a:pt x="7528985" y="4293793"/>
                </a:lnTo>
                <a:lnTo>
                  <a:pt x="7533691" y="4421352"/>
                </a:lnTo>
                <a:lnTo>
                  <a:pt x="7546971" y="4670298"/>
                </a:lnTo>
                <a:lnTo>
                  <a:pt x="7561090" y="4908956"/>
                </a:lnTo>
                <a:lnTo>
                  <a:pt x="7575882" y="5138013"/>
                </a:lnTo>
                <a:lnTo>
                  <a:pt x="7592187" y="5354726"/>
                </a:lnTo>
                <a:lnTo>
                  <a:pt x="7609164" y="5561838"/>
                </a:lnTo>
                <a:lnTo>
                  <a:pt x="7627485" y="5753862"/>
                </a:lnTo>
                <a:lnTo>
                  <a:pt x="7645471" y="5934227"/>
                </a:lnTo>
                <a:lnTo>
                  <a:pt x="7663456" y="6100191"/>
                </a:lnTo>
                <a:lnTo>
                  <a:pt x="7680433" y="6252438"/>
                </a:lnTo>
                <a:lnTo>
                  <a:pt x="7696570" y="6387541"/>
                </a:lnTo>
                <a:lnTo>
                  <a:pt x="7711866" y="6509613"/>
                </a:lnTo>
                <a:lnTo>
                  <a:pt x="7724641" y="6612483"/>
                </a:lnTo>
                <a:lnTo>
                  <a:pt x="7736743" y="6698894"/>
                </a:lnTo>
                <a:lnTo>
                  <a:pt x="7754057" y="6817538"/>
                </a:lnTo>
                <a:lnTo>
                  <a:pt x="7759940" y="6858000"/>
                </a:lnTo>
                <a:lnTo>
                  <a:pt x="6854586" y="6858000"/>
                </a:lnTo>
                <a:lnTo>
                  <a:pt x="6854586" y="6858001"/>
                </a:lnTo>
                <a:lnTo>
                  <a:pt x="764022" y="6858001"/>
                </a:lnTo>
                <a:lnTo>
                  <a:pt x="764022" y="6858000"/>
                </a:lnTo>
                <a:lnTo>
                  <a:pt x="0" y="6858000"/>
                </a:lnTo>
                <a:close/>
              </a:path>
            </a:pathLst>
          </a:custGeom>
        </p:spPr>
      </p:pic>
      <p:sp>
        <p:nvSpPr>
          <p:cNvPr id="15" name="Rectangle 14">
            <a:extLst>
              <a:ext uri="{FF2B5EF4-FFF2-40B4-BE49-F238E27FC236}">
                <a16:creationId xmlns:a16="http://schemas.microsoft.com/office/drawing/2014/main" id="{630182B0-3559-41D5-9EBC-0BD86BEDA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584280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iterate>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00"/>
                                        <p:tgtEl>
                                          <p:spTgt spid="3">
                                            <p:txEl>
                                              <p:pRg st="0" end="0"/>
                                            </p:txEl>
                                          </p:spTgt>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D8DE93-F0D9-4057-8682-585036C81162}"/>
              </a:ext>
            </a:extLst>
          </p:cNvPr>
          <p:cNvSpPr>
            <a:spLocks noGrp="1"/>
          </p:cNvSpPr>
          <p:nvPr>
            <p:ph type="title"/>
          </p:nvPr>
        </p:nvSpPr>
        <p:spPr>
          <a:xfrm>
            <a:off x="646112" y="452718"/>
            <a:ext cx="5629222" cy="1400530"/>
          </a:xfrm>
        </p:spPr>
        <p:txBody>
          <a:bodyPr>
            <a:normAutofit/>
          </a:bodyPr>
          <a:lstStyle/>
          <a:p>
            <a:r>
              <a:rPr lang="en-US"/>
              <a:t>Results</a:t>
            </a:r>
          </a:p>
        </p:txBody>
      </p:sp>
      <p:sp>
        <p:nvSpPr>
          <p:cNvPr id="21" name="Freeform: Shape 20">
            <a:extLst>
              <a:ext uri="{FF2B5EF4-FFF2-40B4-BE49-F238E27FC236}">
                <a16:creationId xmlns:a16="http://schemas.microsoft.com/office/drawing/2014/main" id="{B52D69C2-6C47-427C-AE60-582FE30B22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998731" y="664312"/>
            <a:ext cx="6858001" cy="5529377"/>
          </a:xfrm>
          <a:custGeom>
            <a:avLst/>
            <a:gdLst>
              <a:gd name="connsiteX0" fmla="*/ 6858001 w 6858001"/>
              <a:gd name="connsiteY0" fmla="*/ 1177 h 5529377"/>
              <a:gd name="connsiteX1" fmla="*/ 6858001 w 6858001"/>
              <a:gd name="connsiteY1" fmla="*/ 1344715 h 5529377"/>
              <a:gd name="connsiteX2" fmla="*/ 6858000 w 6858001"/>
              <a:gd name="connsiteY2" fmla="*/ 1344715 h 5529377"/>
              <a:gd name="connsiteX3" fmla="*/ 6858000 w 6858001"/>
              <a:gd name="connsiteY3" fmla="*/ 5529377 h 5529377"/>
              <a:gd name="connsiteX4" fmla="*/ 0 w 6858001"/>
              <a:gd name="connsiteY4" fmla="*/ 5529376 h 5529377"/>
              <a:gd name="connsiteX5" fmla="*/ 0 w 6858001"/>
              <a:gd name="connsiteY5" fmla="*/ 891096 h 5529377"/>
              <a:gd name="connsiteX6" fmla="*/ 1 w 6858001"/>
              <a:gd name="connsiteY6" fmla="*/ 891096 h 5529377"/>
              <a:gd name="connsiteX7" fmla="*/ 1 w 6858001"/>
              <a:gd name="connsiteY7" fmla="*/ 0 h 5529377"/>
              <a:gd name="connsiteX8" fmla="*/ 40463 w 6858001"/>
              <a:gd name="connsiteY8" fmla="*/ 5883 h 5529377"/>
              <a:gd name="connsiteX9" fmla="*/ 159107 w 6858001"/>
              <a:gd name="connsiteY9" fmla="*/ 23196 h 5529377"/>
              <a:gd name="connsiteX10" fmla="*/ 245518 w 6858001"/>
              <a:gd name="connsiteY10" fmla="*/ 35299 h 5529377"/>
              <a:gd name="connsiteX11" fmla="*/ 348388 w 6858001"/>
              <a:gd name="connsiteY11" fmla="*/ 48073 h 5529377"/>
              <a:gd name="connsiteX12" fmla="*/ 470460 w 6858001"/>
              <a:gd name="connsiteY12" fmla="*/ 63369 h 5529377"/>
              <a:gd name="connsiteX13" fmla="*/ 605563 w 6858001"/>
              <a:gd name="connsiteY13" fmla="*/ 79506 h 5529377"/>
              <a:gd name="connsiteX14" fmla="*/ 757810 w 6858001"/>
              <a:gd name="connsiteY14" fmla="*/ 96483 h 5529377"/>
              <a:gd name="connsiteX15" fmla="*/ 923774 w 6858001"/>
              <a:gd name="connsiteY15" fmla="*/ 114469 h 5529377"/>
              <a:gd name="connsiteX16" fmla="*/ 1104139 w 6858001"/>
              <a:gd name="connsiteY16" fmla="*/ 132454 h 5529377"/>
              <a:gd name="connsiteX17" fmla="*/ 1296163 w 6858001"/>
              <a:gd name="connsiteY17" fmla="*/ 150776 h 5529377"/>
              <a:gd name="connsiteX18" fmla="*/ 1503275 w 6858001"/>
              <a:gd name="connsiteY18" fmla="*/ 167753 h 5529377"/>
              <a:gd name="connsiteX19" fmla="*/ 1719988 w 6858001"/>
              <a:gd name="connsiteY19" fmla="*/ 184058 h 5529377"/>
              <a:gd name="connsiteX20" fmla="*/ 1949045 w 6858001"/>
              <a:gd name="connsiteY20" fmla="*/ 198849 h 5529377"/>
              <a:gd name="connsiteX21" fmla="*/ 2187703 w 6858001"/>
              <a:gd name="connsiteY21" fmla="*/ 212969 h 5529377"/>
              <a:gd name="connsiteX22" fmla="*/ 2436649 w 6858001"/>
              <a:gd name="connsiteY22" fmla="*/ 226248 h 5529377"/>
              <a:gd name="connsiteX23" fmla="*/ 2564208 w 6858001"/>
              <a:gd name="connsiteY23" fmla="*/ 230955 h 5529377"/>
              <a:gd name="connsiteX24" fmla="*/ 2694509 w 6858001"/>
              <a:gd name="connsiteY24" fmla="*/ 236165 h 5529377"/>
              <a:gd name="connsiteX25" fmla="*/ 2826868 w 6858001"/>
              <a:gd name="connsiteY25" fmla="*/ 241040 h 5529377"/>
              <a:gd name="connsiteX26" fmla="*/ 2959914 w 6858001"/>
              <a:gd name="connsiteY26" fmla="*/ 244234 h 5529377"/>
              <a:gd name="connsiteX27" fmla="*/ 3095702 w 6858001"/>
              <a:gd name="connsiteY27" fmla="*/ 247091 h 5529377"/>
              <a:gd name="connsiteX28" fmla="*/ 3232862 w 6858001"/>
              <a:gd name="connsiteY28" fmla="*/ 250117 h 5529377"/>
              <a:gd name="connsiteX29" fmla="*/ 3372765 w 6858001"/>
              <a:gd name="connsiteY29" fmla="*/ 252134 h 5529377"/>
              <a:gd name="connsiteX30" fmla="*/ 3514040 w 6858001"/>
              <a:gd name="connsiteY30" fmla="*/ 252134 h 5529377"/>
              <a:gd name="connsiteX31" fmla="*/ 3656686 w 6858001"/>
              <a:gd name="connsiteY31" fmla="*/ 253142 h 5529377"/>
              <a:gd name="connsiteX32" fmla="*/ 3800704 w 6858001"/>
              <a:gd name="connsiteY32" fmla="*/ 252134 h 5529377"/>
              <a:gd name="connsiteX33" fmla="*/ 3946780 w 6858001"/>
              <a:gd name="connsiteY33" fmla="*/ 250117 h 5529377"/>
              <a:gd name="connsiteX34" fmla="*/ 4092855 w 6858001"/>
              <a:gd name="connsiteY34" fmla="*/ 248268 h 5529377"/>
              <a:gd name="connsiteX35" fmla="*/ 4240988 w 6858001"/>
              <a:gd name="connsiteY35" fmla="*/ 244234 h 5529377"/>
              <a:gd name="connsiteX36" fmla="*/ 4390492 w 6858001"/>
              <a:gd name="connsiteY36" fmla="*/ 240032 h 5529377"/>
              <a:gd name="connsiteX37" fmla="*/ 4539997 w 6858001"/>
              <a:gd name="connsiteY37" fmla="*/ 235157 h 5529377"/>
              <a:gd name="connsiteX38" fmla="*/ 4690873 w 6858001"/>
              <a:gd name="connsiteY38" fmla="*/ 228266 h 5529377"/>
              <a:gd name="connsiteX39" fmla="*/ 4843120 w 6858001"/>
              <a:gd name="connsiteY39" fmla="*/ 220029 h 5529377"/>
              <a:gd name="connsiteX40" fmla="*/ 4996054 w 6858001"/>
              <a:gd name="connsiteY40" fmla="*/ 212129 h 5529377"/>
              <a:gd name="connsiteX41" fmla="*/ 5148987 w 6858001"/>
              <a:gd name="connsiteY41" fmla="*/ 202044 h 5529377"/>
              <a:gd name="connsiteX42" fmla="*/ 5303978 w 6858001"/>
              <a:gd name="connsiteY42" fmla="*/ 189941 h 5529377"/>
              <a:gd name="connsiteX43" fmla="*/ 5456911 w 6858001"/>
              <a:gd name="connsiteY43" fmla="*/ 177839 h 5529377"/>
              <a:gd name="connsiteX44" fmla="*/ 5612588 w 6858001"/>
              <a:gd name="connsiteY44" fmla="*/ 163887 h 5529377"/>
              <a:gd name="connsiteX45" fmla="*/ 5768950 w 6858001"/>
              <a:gd name="connsiteY45" fmla="*/ 148591 h 5529377"/>
              <a:gd name="connsiteX46" fmla="*/ 5923255 w 6858001"/>
              <a:gd name="connsiteY46" fmla="*/ 132455 h 5529377"/>
              <a:gd name="connsiteX47" fmla="*/ 6079618 w 6858001"/>
              <a:gd name="connsiteY47" fmla="*/ 113629 h 5529377"/>
              <a:gd name="connsiteX48" fmla="*/ 6235294 w 6858001"/>
              <a:gd name="connsiteY48" fmla="*/ 93458 h 5529377"/>
              <a:gd name="connsiteX49" fmla="*/ 6391657 w 6858001"/>
              <a:gd name="connsiteY49" fmla="*/ 73455 h 5529377"/>
              <a:gd name="connsiteX50" fmla="*/ 6547333 w 6858001"/>
              <a:gd name="connsiteY50" fmla="*/ 50091 h 5529377"/>
              <a:gd name="connsiteX51" fmla="*/ 6702324 w 6858001"/>
              <a:gd name="connsiteY51" fmla="*/ 26222 h 5529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5529377">
                <a:moveTo>
                  <a:pt x="6858001" y="1177"/>
                </a:moveTo>
                <a:lnTo>
                  <a:pt x="6858001" y="1344715"/>
                </a:lnTo>
                <a:lnTo>
                  <a:pt x="6858000" y="1344715"/>
                </a:lnTo>
                <a:lnTo>
                  <a:pt x="6858000" y="5529377"/>
                </a:lnTo>
                <a:lnTo>
                  <a:pt x="0" y="5529376"/>
                </a:lnTo>
                <a:lnTo>
                  <a:pt x="0" y="891096"/>
                </a:lnTo>
                <a:lnTo>
                  <a:pt x="1" y="891096"/>
                </a:lnTo>
                <a:lnTo>
                  <a:pt x="1" y="0"/>
                </a:lnTo>
                <a:lnTo>
                  <a:pt x="40463" y="5883"/>
                </a:lnTo>
                <a:lnTo>
                  <a:pt x="159107" y="23196"/>
                </a:lnTo>
                <a:lnTo>
                  <a:pt x="245518" y="35299"/>
                </a:lnTo>
                <a:lnTo>
                  <a:pt x="348388" y="48073"/>
                </a:lnTo>
                <a:lnTo>
                  <a:pt x="470460" y="63369"/>
                </a:lnTo>
                <a:lnTo>
                  <a:pt x="605563" y="79506"/>
                </a:lnTo>
                <a:lnTo>
                  <a:pt x="757810" y="96483"/>
                </a:lnTo>
                <a:lnTo>
                  <a:pt x="923774" y="114469"/>
                </a:lnTo>
                <a:lnTo>
                  <a:pt x="1104139" y="132454"/>
                </a:lnTo>
                <a:lnTo>
                  <a:pt x="1296163" y="150776"/>
                </a:lnTo>
                <a:lnTo>
                  <a:pt x="1503275" y="167753"/>
                </a:lnTo>
                <a:lnTo>
                  <a:pt x="1719988" y="184058"/>
                </a:lnTo>
                <a:lnTo>
                  <a:pt x="1949045" y="198849"/>
                </a:lnTo>
                <a:lnTo>
                  <a:pt x="2187703" y="212969"/>
                </a:lnTo>
                <a:lnTo>
                  <a:pt x="2436649" y="226248"/>
                </a:lnTo>
                <a:lnTo>
                  <a:pt x="2564208" y="230955"/>
                </a:lnTo>
                <a:lnTo>
                  <a:pt x="2694509" y="236165"/>
                </a:lnTo>
                <a:lnTo>
                  <a:pt x="2826868" y="241040"/>
                </a:lnTo>
                <a:lnTo>
                  <a:pt x="2959914" y="244234"/>
                </a:lnTo>
                <a:lnTo>
                  <a:pt x="3095702" y="247091"/>
                </a:lnTo>
                <a:lnTo>
                  <a:pt x="3232862" y="250117"/>
                </a:lnTo>
                <a:lnTo>
                  <a:pt x="3372765" y="252134"/>
                </a:lnTo>
                <a:lnTo>
                  <a:pt x="3514040" y="252134"/>
                </a:lnTo>
                <a:lnTo>
                  <a:pt x="3656686" y="253142"/>
                </a:lnTo>
                <a:lnTo>
                  <a:pt x="3800704" y="252134"/>
                </a:lnTo>
                <a:lnTo>
                  <a:pt x="3946780" y="250117"/>
                </a:lnTo>
                <a:lnTo>
                  <a:pt x="4092855"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solidFill>
            <a:srgbClr val="FFFFFF"/>
          </a:solidFill>
          <a:ln>
            <a:noFill/>
          </a:ln>
        </p:spPr>
      </p:sp>
      <p:sp>
        <p:nvSpPr>
          <p:cNvPr id="23" name="Freeform 7">
            <a:extLst>
              <a:ext uri="{FF2B5EF4-FFF2-40B4-BE49-F238E27FC236}">
                <a16:creationId xmlns:a16="http://schemas.microsoft.com/office/drawing/2014/main" id="{E849FE61-12C4-4A06-A722-B545DE0C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49843"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pic>
        <p:nvPicPr>
          <p:cNvPr id="6" name="Picture 5" descr="A picture containing text, receipt&#10;&#10;Description automatically generated">
            <a:extLst>
              <a:ext uri="{FF2B5EF4-FFF2-40B4-BE49-F238E27FC236}">
                <a16:creationId xmlns:a16="http://schemas.microsoft.com/office/drawing/2014/main" id="{78B8381B-46A5-48E0-A78A-4D5585080AF4}"/>
              </a:ext>
            </a:extLst>
          </p:cNvPr>
          <p:cNvPicPr>
            <a:picLocks noChangeAspect="1"/>
          </p:cNvPicPr>
          <p:nvPr/>
        </p:nvPicPr>
        <p:blipFill>
          <a:blip r:embed="rId3"/>
          <a:stretch>
            <a:fillRect/>
          </a:stretch>
        </p:blipFill>
        <p:spPr>
          <a:xfrm>
            <a:off x="6932174" y="471096"/>
            <a:ext cx="4996138" cy="2761944"/>
          </a:xfrm>
          <a:prstGeom prst="rect">
            <a:avLst/>
          </a:prstGeom>
          <a:effectLst/>
        </p:spPr>
      </p:pic>
      <p:sp>
        <p:nvSpPr>
          <p:cNvPr id="25" name="Rectangle 24">
            <a:extLst>
              <a:ext uri="{FF2B5EF4-FFF2-40B4-BE49-F238E27FC236}">
                <a16:creationId xmlns:a16="http://schemas.microsoft.com/office/drawing/2014/main" id="{7FB12D8C-572F-4417-9FE1-D691A132F6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C2D7F5D1-9B73-4C58-BB02-587ABB63A923}"/>
              </a:ext>
            </a:extLst>
          </p:cNvPr>
          <p:cNvSpPr>
            <a:spLocks noGrp="1"/>
          </p:cNvSpPr>
          <p:nvPr>
            <p:ph idx="1"/>
          </p:nvPr>
        </p:nvSpPr>
        <p:spPr>
          <a:xfrm>
            <a:off x="271276" y="1476271"/>
            <a:ext cx="6010335" cy="5031793"/>
          </a:xfrm>
        </p:spPr>
        <p:txBody>
          <a:bodyPr vert="horz" lIns="91440" tIns="45720" rIns="91440" bIns="45720" rtlCol="0" anchor="t">
            <a:noAutofit/>
          </a:bodyPr>
          <a:lstStyle/>
          <a:p>
            <a:pPr>
              <a:lnSpc>
                <a:spcPct val="90000"/>
              </a:lnSpc>
            </a:pPr>
            <a:r>
              <a:rPr lang="en-US" sz="1500"/>
              <a:t>The results of our simultaneous equations model are poor estimates of supply and demand, as is the market equilibrium price and quantity of the vehicle market.</a:t>
            </a:r>
          </a:p>
          <a:p>
            <a:pPr>
              <a:lnSpc>
                <a:spcPct val="90000"/>
              </a:lnSpc>
              <a:buClr>
                <a:srgbClr val="8AD0D6"/>
              </a:buClr>
            </a:pPr>
            <a:r>
              <a:rPr lang="en-US" sz="1500"/>
              <a:t>When we conduct the linear regression where quantity is dependent on the exogenous variables being studied (Graph 1), we have results that contradict economic theory. </a:t>
            </a:r>
          </a:p>
          <a:p>
            <a:pPr lvl="1">
              <a:lnSpc>
                <a:spcPct val="90000"/>
              </a:lnSpc>
              <a:buClr>
                <a:srgbClr val="8AD0D6"/>
              </a:buClr>
            </a:pPr>
            <a:r>
              <a:rPr lang="en-US" sz="1500">
                <a:ea typeface="+mj-lt"/>
                <a:cs typeface="+mj-lt"/>
              </a:rPr>
              <a:t>For example, when gas prices increase by 1 unit, the quantity of vehicles sold increases by approximately 160 vehicles. Economic theory suggests that when the price of a complement to vehicles increases, the quantity demanded should decrease.</a:t>
            </a:r>
          </a:p>
          <a:p>
            <a:pPr>
              <a:lnSpc>
                <a:spcPct val="90000"/>
              </a:lnSpc>
              <a:buClr>
                <a:srgbClr val="8AD0D6"/>
              </a:buClr>
            </a:pPr>
            <a:r>
              <a:rPr lang="en-US" sz="1500"/>
              <a:t>Our demand function estimate also contradicted economic theory (Graph 2). </a:t>
            </a:r>
          </a:p>
          <a:p>
            <a:pPr lvl="1">
              <a:lnSpc>
                <a:spcPct val="90000"/>
              </a:lnSpc>
              <a:buClr>
                <a:srgbClr val="8AD0D6"/>
              </a:buClr>
            </a:pPr>
            <a:r>
              <a:rPr lang="en-US" sz="1500">
                <a:ea typeface="+mj-lt"/>
                <a:cs typeface="+mj-lt"/>
              </a:rPr>
              <a:t>For example, a 1 unit increase in the predicted price of vehicles causes an increase in the quantity demand by about 2 units. Based on economic theory, the demand curve should be downward sloping which means an increase in price should decrease the quantity demand.</a:t>
            </a:r>
            <a:endParaRPr lang="en-US" sz="1500"/>
          </a:p>
          <a:p>
            <a:pPr marL="457200" lvl="1" indent="0">
              <a:lnSpc>
                <a:spcPct val="90000"/>
              </a:lnSpc>
              <a:buClr>
                <a:srgbClr val="8AD0D6"/>
              </a:buClr>
              <a:buNone/>
            </a:pPr>
            <a:endParaRPr lang="en-US" sz="1500">
              <a:solidFill>
                <a:srgbClr val="FFFFFF"/>
              </a:solidFill>
            </a:endParaRPr>
          </a:p>
          <a:p>
            <a:pPr marL="457200" lvl="1" indent="0">
              <a:lnSpc>
                <a:spcPct val="90000"/>
              </a:lnSpc>
              <a:buClr>
                <a:srgbClr val="8AD0D6"/>
              </a:buClr>
              <a:buNone/>
            </a:pPr>
            <a:endParaRPr lang="en-US" sz="1500"/>
          </a:p>
          <a:p>
            <a:pPr marL="457200" lvl="1" indent="0">
              <a:lnSpc>
                <a:spcPct val="90000"/>
              </a:lnSpc>
              <a:buClr>
                <a:srgbClr val="8AD0D6"/>
              </a:buClr>
              <a:buNone/>
            </a:pPr>
            <a:endParaRPr lang="en-US" sz="1500"/>
          </a:p>
          <a:p>
            <a:pPr>
              <a:lnSpc>
                <a:spcPct val="90000"/>
              </a:lnSpc>
              <a:buClr>
                <a:srgbClr val="8AD0D6"/>
              </a:buClr>
            </a:pPr>
            <a:endParaRPr lang="en-US" sz="1500"/>
          </a:p>
        </p:txBody>
      </p:sp>
      <p:pic>
        <p:nvPicPr>
          <p:cNvPr id="5" name="Picture 4" descr="Text&#10;&#10;Description automatically generated">
            <a:extLst>
              <a:ext uri="{FF2B5EF4-FFF2-40B4-BE49-F238E27FC236}">
                <a16:creationId xmlns:a16="http://schemas.microsoft.com/office/drawing/2014/main" id="{CA6A393C-A23E-458F-A62D-E29F61F1C0B4}"/>
              </a:ext>
            </a:extLst>
          </p:cNvPr>
          <p:cNvPicPr>
            <a:picLocks noChangeAspect="1"/>
          </p:cNvPicPr>
          <p:nvPr/>
        </p:nvPicPr>
        <p:blipFill>
          <a:blip r:embed="rId4"/>
          <a:stretch>
            <a:fillRect/>
          </a:stretch>
        </p:blipFill>
        <p:spPr>
          <a:xfrm>
            <a:off x="7007688" y="3488200"/>
            <a:ext cx="4927490" cy="2867619"/>
          </a:xfrm>
          <a:prstGeom prst="rect">
            <a:avLst/>
          </a:prstGeom>
          <a:effectLst/>
        </p:spPr>
      </p:pic>
      <p:sp>
        <p:nvSpPr>
          <p:cNvPr id="7" name="TextBox 6">
            <a:extLst>
              <a:ext uri="{FF2B5EF4-FFF2-40B4-BE49-F238E27FC236}">
                <a16:creationId xmlns:a16="http://schemas.microsoft.com/office/drawing/2014/main" id="{4CB5AA8D-ACFB-4ECA-BCED-12ACC8E69BA3}"/>
              </a:ext>
            </a:extLst>
          </p:cNvPr>
          <p:cNvSpPr txBox="1"/>
          <p:nvPr/>
        </p:nvSpPr>
        <p:spPr>
          <a:xfrm>
            <a:off x="7099643" y="159266"/>
            <a:ext cx="3120764"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solidFill>
                  <a:schemeClr val="bg1"/>
                </a:solidFill>
              </a:rPr>
              <a:t>Quantity Linear Model (Graph 1)</a:t>
            </a:r>
          </a:p>
        </p:txBody>
      </p:sp>
      <p:sp>
        <p:nvSpPr>
          <p:cNvPr id="8" name="TextBox 7">
            <a:extLst>
              <a:ext uri="{FF2B5EF4-FFF2-40B4-BE49-F238E27FC236}">
                <a16:creationId xmlns:a16="http://schemas.microsoft.com/office/drawing/2014/main" id="{47C56526-F7F2-41D4-B9BF-2B8E8520D588}"/>
              </a:ext>
            </a:extLst>
          </p:cNvPr>
          <p:cNvSpPr txBox="1"/>
          <p:nvPr/>
        </p:nvSpPr>
        <p:spPr>
          <a:xfrm>
            <a:off x="7009109" y="3137329"/>
            <a:ext cx="3676823"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solidFill>
                  <a:schemeClr val="bg1"/>
                </a:solidFill>
              </a:rPr>
              <a:t>Demand Linear Model (Graph 2)</a:t>
            </a:r>
          </a:p>
        </p:txBody>
      </p:sp>
    </p:spTree>
    <p:extLst>
      <p:ext uri="{BB962C8B-B14F-4D97-AF65-F5344CB8AC3E}">
        <p14:creationId xmlns:p14="http://schemas.microsoft.com/office/powerpoint/2010/main" val="7236449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32FFF0-D7C6-4004-A711-5F39DED95791}"/>
              </a:ext>
            </a:extLst>
          </p:cNvPr>
          <p:cNvSpPr>
            <a:spLocks noGrp="1"/>
          </p:cNvSpPr>
          <p:nvPr>
            <p:ph type="title"/>
          </p:nvPr>
        </p:nvSpPr>
        <p:spPr>
          <a:xfrm>
            <a:off x="364986" y="452718"/>
            <a:ext cx="4446706" cy="1400530"/>
          </a:xfrm>
        </p:spPr>
        <p:txBody>
          <a:bodyPr>
            <a:normAutofit/>
          </a:bodyPr>
          <a:lstStyle/>
          <a:p>
            <a:r>
              <a:rPr lang="en-US"/>
              <a:t>Results (cont.)</a:t>
            </a:r>
          </a:p>
        </p:txBody>
      </p:sp>
      <p:sp>
        <p:nvSpPr>
          <p:cNvPr id="12" name="Freeform: Shape 11">
            <a:extLst>
              <a:ext uri="{FF2B5EF4-FFF2-40B4-BE49-F238E27FC236}">
                <a16:creationId xmlns:a16="http://schemas.microsoft.com/office/drawing/2014/main" id="{7DAA46B9-B7E8-4487-B28E-C63A6EB7AA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270819" y="-63600"/>
            <a:ext cx="6858001" cy="6985200"/>
          </a:xfrm>
          <a:custGeom>
            <a:avLst/>
            <a:gdLst>
              <a:gd name="connsiteX0" fmla="*/ 6858001 w 6858001"/>
              <a:gd name="connsiteY0" fmla="*/ 1177 h 6985200"/>
              <a:gd name="connsiteX1" fmla="*/ 6858001 w 6858001"/>
              <a:gd name="connsiteY1" fmla="*/ 1344715 h 6985200"/>
              <a:gd name="connsiteX2" fmla="*/ 6858000 w 6858001"/>
              <a:gd name="connsiteY2" fmla="*/ 1344715 h 6985200"/>
              <a:gd name="connsiteX3" fmla="*/ 6858000 w 6858001"/>
              <a:gd name="connsiteY3" fmla="*/ 6985200 h 6985200"/>
              <a:gd name="connsiteX4" fmla="*/ 0 w 6858001"/>
              <a:gd name="connsiteY4" fmla="*/ 6985199 h 6985200"/>
              <a:gd name="connsiteX5" fmla="*/ 0 w 6858001"/>
              <a:gd name="connsiteY5" fmla="*/ 887191 h 6985200"/>
              <a:gd name="connsiteX6" fmla="*/ 1 w 6858001"/>
              <a:gd name="connsiteY6" fmla="*/ 887191 h 6985200"/>
              <a:gd name="connsiteX7" fmla="*/ 1 w 6858001"/>
              <a:gd name="connsiteY7" fmla="*/ 0 h 6985200"/>
              <a:gd name="connsiteX8" fmla="*/ 40463 w 6858001"/>
              <a:gd name="connsiteY8" fmla="*/ 5883 h 6985200"/>
              <a:gd name="connsiteX9" fmla="*/ 159107 w 6858001"/>
              <a:gd name="connsiteY9" fmla="*/ 23196 h 6985200"/>
              <a:gd name="connsiteX10" fmla="*/ 245518 w 6858001"/>
              <a:gd name="connsiteY10" fmla="*/ 35299 h 6985200"/>
              <a:gd name="connsiteX11" fmla="*/ 348388 w 6858001"/>
              <a:gd name="connsiteY11" fmla="*/ 48073 h 6985200"/>
              <a:gd name="connsiteX12" fmla="*/ 470460 w 6858001"/>
              <a:gd name="connsiteY12" fmla="*/ 63369 h 6985200"/>
              <a:gd name="connsiteX13" fmla="*/ 605563 w 6858001"/>
              <a:gd name="connsiteY13" fmla="*/ 79506 h 6985200"/>
              <a:gd name="connsiteX14" fmla="*/ 757810 w 6858001"/>
              <a:gd name="connsiteY14" fmla="*/ 96483 h 6985200"/>
              <a:gd name="connsiteX15" fmla="*/ 923774 w 6858001"/>
              <a:gd name="connsiteY15" fmla="*/ 114469 h 6985200"/>
              <a:gd name="connsiteX16" fmla="*/ 1104139 w 6858001"/>
              <a:gd name="connsiteY16" fmla="*/ 132454 h 6985200"/>
              <a:gd name="connsiteX17" fmla="*/ 1296163 w 6858001"/>
              <a:gd name="connsiteY17" fmla="*/ 150776 h 6985200"/>
              <a:gd name="connsiteX18" fmla="*/ 1503275 w 6858001"/>
              <a:gd name="connsiteY18" fmla="*/ 167753 h 6985200"/>
              <a:gd name="connsiteX19" fmla="*/ 1719988 w 6858001"/>
              <a:gd name="connsiteY19" fmla="*/ 184058 h 6985200"/>
              <a:gd name="connsiteX20" fmla="*/ 1949045 w 6858001"/>
              <a:gd name="connsiteY20" fmla="*/ 198849 h 6985200"/>
              <a:gd name="connsiteX21" fmla="*/ 2187703 w 6858001"/>
              <a:gd name="connsiteY21" fmla="*/ 212969 h 6985200"/>
              <a:gd name="connsiteX22" fmla="*/ 2436649 w 6858001"/>
              <a:gd name="connsiteY22" fmla="*/ 226248 h 6985200"/>
              <a:gd name="connsiteX23" fmla="*/ 2564208 w 6858001"/>
              <a:gd name="connsiteY23" fmla="*/ 230955 h 6985200"/>
              <a:gd name="connsiteX24" fmla="*/ 2694509 w 6858001"/>
              <a:gd name="connsiteY24" fmla="*/ 236165 h 6985200"/>
              <a:gd name="connsiteX25" fmla="*/ 2826869 w 6858001"/>
              <a:gd name="connsiteY25" fmla="*/ 241040 h 6985200"/>
              <a:gd name="connsiteX26" fmla="*/ 2959914 w 6858001"/>
              <a:gd name="connsiteY26" fmla="*/ 244234 h 6985200"/>
              <a:gd name="connsiteX27" fmla="*/ 3095702 w 6858001"/>
              <a:gd name="connsiteY27" fmla="*/ 247091 h 6985200"/>
              <a:gd name="connsiteX28" fmla="*/ 3232862 w 6858001"/>
              <a:gd name="connsiteY28" fmla="*/ 250117 h 6985200"/>
              <a:gd name="connsiteX29" fmla="*/ 3372766 w 6858001"/>
              <a:gd name="connsiteY29" fmla="*/ 252134 h 6985200"/>
              <a:gd name="connsiteX30" fmla="*/ 3514040 w 6858001"/>
              <a:gd name="connsiteY30" fmla="*/ 252134 h 6985200"/>
              <a:gd name="connsiteX31" fmla="*/ 3656686 w 6858001"/>
              <a:gd name="connsiteY31" fmla="*/ 253142 h 6985200"/>
              <a:gd name="connsiteX32" fmla="*/ 3800705 w 6858001"/>
              <a:gd name="connsiteY32" fmla="*/ 252134 h 6985200"/>
              <a:gd name="connsiteX33" fmla="*/ 3946780 w 6858001"/>
              <a:gd name="connsiteY33" fmla="*/ 250117 h 6985200"/>
              <a:gd name="connsiteX34" fmla="*/ 4092856 w 6858001"/>
              <a:gd name="connsiteY34" fmla="*/ 248268 h 6985200"/>
              <a:gd name="connsiteX35" fmla="*/ 4240988 w 6858001"/>
              <a:gd name="connsiteY35" fmla="*/ 244234 h 6985200"/>
              <a:gd name="connsiteX36" fmla="*/ 4390492 w 6858001"/>
              <a:gd name="connsiteY36" fmla="*/ 240032 h 6985200"/>
              <a:gd name="connsiteX37" fmla="*/ 4539997 w 6858001"/>
              <a:gd name="connsiteY37" fmla="*/ 235157 h 6985200"/>
              <a:gd name="connsiteX38" fmla="*/ 4690873 w 6858001"/>
              <a:gd name="connsiteY38" fmla="*/ 228266 h 6985200"/>
              <a:gd name="connsiteX39" fmla="*/ 4843120 w 6858001"/>
              <a:gd name="connsiteY39" fmla="*/ 220029 h 6985200"/>
              <a:gd name="connsiteX40" fmla="*/ 4996054 w 6858001"/>
              <a:gd name="connsiteY40" fmla="*/ 212129 h 6985200"/>
              <a:gd name="connsiteX41" fmla="*/ 5148987 w 6858001"/>
              <a:gd name="connsiteY41" fmla="*/ 202044 h 6985200"/>
              <a:gd name="connsiteX42" fmla="*/ 5303978 w 6858001"/>
              <a:gd name="connsiteY42" fmla="*/ 189941 h 6985200"/>
              <a:gd name="connsiteX43" fmla="*/ 5456911 w 6858001"/>
              <a:gd name="connsiteY43" fmla="*/ 177839 h 6985200"/>
              <a:gd name="connsiteX44" fmla="*/ 5612588 w 6858001"/>
              <a:gd name="connsiteY44" fmla="*/ 163887 h 6985200"/>
              <a:gd name="connsiteX45" fmla="*/ 5768950 w 6858001"/>
              <a:gd name="connsiteY45" fmla="*/ 148591 h 6985200"/>
              <a:gd name="connsiteX46" fmla="*/ 5923255 w 6858001"/>
              <a:gd name="connsiteY46" fmla="*/ 132455 h 6985200"/>
              <a:gd name="connsiteX47" fmla="*/ 6079618 w 6858001"/>
              <a:gd name="connsiteY47" fmla="*/ 113629 h 6985200"/>
              <a:gd name="connsiteX48" fmla="*/ 6235294 w 6858001"/>
              <a:gd name="connsiteY48" fmla="*/ 93458 h 6985200"/>
              <a:gd name="connsiteX49" fmla="*/ 6391657 w 6858001"/>
              <a:gd name="connsiteY49" fmla="*/ 73455 h 6985200"/>
              <a:gd name="connsiteX50" fmla="*/ 6547333 w 6858001"/>
              <a:gd name="connsiteY50" fmla="*/ 50091 h 6985200"/>
              <a:gd name="connsiteX51" fmla="*/ 6702324 w 6858001"/>
              <a:gd name="connsiteY51" fmla="*/ 26222 h 698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6985200">
                <a:moveTo>
                  <a:pt x="6858001" y="1177"/>
                </a:moveTo>
                <a:lnTo>
                  <a:pt x="6858001" y="1344715"/>
                </a:lnTo>
                <a:lnTo>
                  <a:pt x="6858000" y="1344715"/>
                </a:lnTo>
                <a:lnTo>
                  <a:pt x="6858000" y="6985200"/>
                </a:lnTo>
                <a:lnTo>
                  <a:pt x="0" y="6985199"/>
                </a:lnTo>
                <a:lnTo>
                  <a:pt x="0" y="887191"/>
                </a:lnTo>
                <a:lnTo>
                  <a:pt x="1" y="887191"/>
                </a:lnTo>
                <a:lnTo>
                  <a:pt x="1" y="0"/>
                </a:lnTo>
                <a:lnTo>
                  <a:pt x="40463" y="5883"/>
                </a:lnTo>
                <a:lnTo>
                  <a:pt x="159107" y="23196"/>
                </a:lnTo>
                <a:lnTo>
                  <a:pt x="245518" y="35299"/>
                </a:lnTo>
                <a:lnTo>
                  <a:pt x="348388" y="48073"/>
                </a:lnTo>
                <a:lnTo>
                  <a:pt x="470460" y="63369"/>
                </a:lnTo>
                <a:lnTo>
                  <a:pt x="605563" y="79506"/>
                </a:lnTo>
                <a:lnTo>
                  <a:pt x="757810" y="96483"/>
                </a:lnTo>
                <a:lnTo>
                  <a:pt x="923774" y="114469"/>
                </a:lnTo>
                <a:lnTo>
                  <a:pt x="1104139" y="132454"/>
                </a:lnTo>
                <a:lnTo>
                  <a:pt x="1296163" y="150776"/>
                </a:lnTo>
                <a:lnTo>
                  <a:pt x="1503275" y="167753"/>
                </a:lnTo>
                <a:lnTo>
                  <a:pt x="1719988" y="184058"/>
                </a:lnTo>
                <a:lnTo>
                  <a:pt x="1949045" y="198849"/>
                </a:lnTo>
                <a:lnTo>
                  <a:pt x="2187703" y="212969"/>
                </a:lnTo>
                <a:lnTo>
                  <a:pt x="2436649" y="226248"/>
                </a:lnTo>
                <a:lnTo>
                  <a:pt x="2564208" y="230955"/>
                </a:lnTo>
                <a:lnTo>
                  <a:pt x="2694509" y="236165"/>
                </a:lnTo>
                <a:lnTo>
                  <a:pt x="2826869" y="241040"/>
                </a:lnTo>
                <a:lnTo>
                  <a:pt x="2959914" y="244234"/>
                </a:lnTo>
                <a:lnTo>
                  <a:pt x="3095702" y="247091"/>
                </a:lnTo>
                <a:lnTo>
                  <a:pt x="3232862" y="250117"/>
                </a:lnTo>
                <a:lnTo>
                  <a:pt x="3372766" y="252134"/>
                </a:lnTo>
                <a:lnTo>
                  <a:pt x="3514040" y="252134"/>
                </a:lnTo>
                <a:lnTo>
                  <a:pt x="3656686" y="253142"/>
                </a:lnTo>
                <a:lnTo>
                  <a:pt x="3800705" y="252134"/>
                </a:lnTo>
                <a:lnTo>
                  <a:pt x="3946780" y="250117"/>
                </a:lnTo>
                <a:lnTo>
                  <a:pt x="4092856"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solidFill>
            <a:srgbClr val="FFFFFF"/>
          </a:solidFill>
          <a:ln>
            <a:noFill/>
          </a:ln>
        </p:spPr>
      </p:sp>
      <p:sp>
        <p:nvSpPr>
          <p:cNvPr id="14" name="Freeform 23">
            <a:extLst>
              <a:ext uri="{FF2B5EF4-FFF2-40B4-BE49-F238E27FC236}">
                <a16:creationId xmlns:a16="http://schemas.microsoft.com/office/drawing/2014/main" id="{C866818C-1E5F-475A-B310-3C06B555FB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9402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pic>
        <p:nvPicPr>
          <p:cNvPr id="7" name="Picture 6" descr="Text&#10;&#10;Description automatically generated">
            <a:extLst>
              <a:ext uri="{FF2B5EF4-FFF2-40B4-BE49-F238E27FC236}">
                <a16:creationId xmlns:a16="http://schemas.microsoft.com/office/drawing/2014/main" id="{6E20D9BA-2F88-4FFD-B755-4CFB6BDCABD0}"/>
              </a:ext>
            </a:extLst>
          </p:cNvPr>
          <p:cNvPicPr>
            <a:picLocks noChangeAspect="1"/>
          </p:cNvPicPr>
          <p:nvPr/>
        </p:nvPicPr>
        <p:blipFill>
          <a:blip r:embed="rId3"/>
          <a:stretch>
            <a:fillRect/>
          </a:stretch>
        </p:blipFill>
        <p:spPr>
          <a:xfrm>
            <a:off x="5599932" y="196417"/>
            <a:ext cx="5846582" cy="3023641"/>
          </a:xfrm>
          <a:prstGeom prst="rect">
            <a:avLst/>
          </a:prstGeom>
          <a:effectLst/>
        </p:spPr>
      </p:pic>
      <p:sp>
        <p:nvSpPr>
          <p:cNvPr id="16" name="Rectangle 15">
            <a:extLst>
              <a:ext uri="{FF2B5EF4-FFF2-40B4-BE49-F238E27FC236}">
                <a16:creationId xmlns:a16="http://schemas.microsoft.com/office/drawing/2014/main" id="{D12AFDE8-E1ED-4A49-B8B3-4953F4B8AC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3F8E12F3-614F-48F9-B3DD-50818A539C35}"/>
              </a:ext>
            </a:extLst>
          </p:cNvPr>
          <p:cNvSpPr>
            <a:spLocks noGrp="1"/>
          </p:cNvSpPr>
          <p:nvPr>
            <p:ph idx="1"/>
          </p:nvPr>
        </p:nvSpPr>
        <p:spPr>
          <a:xfrm>
            <a:off x="54270" y="1387093"/>
            <a:ext cx="5075105" cy="5334781"/>
          </a:xfrm>
        </p:spPr>
        <p:txBody>
          <a:bodyPr vert="horz" lIns="91440" tIns="45720" rIns="91440" bIns="45720" rtlCol="0" anchor="t">
            <a:normAutofit/>
          </a:bodyPr>
          <a:lstStyle/>
          <a:p>
            <a:pPr>
              <a:lnSpc>
                <a:spcPct val="90000"/>
              </a:lnSpc>
            </a:pPr>
            <a:r>
              <a:rPr lang="en-US" sz="1600">
                <a:ea typeface="+mj-lt"/>
                <a:cs typeface="+mj-lt"/>
              </a:rPr>
              <a:t>When we conduct the linear regression where the price is dependent on the exogenous  variables being studied (Graph 2), we have results that contradict economic theory. </a:t>
            </a:r>
          </a:p>
          <a:p>
            <a:pPr lvl="1">
              <a:lnSpc>
                <a:spcPct val="90000"/>
              </a:lnSpc>
              <a:buClr>
                <a:srgbClr val="8AD0D6"/>
              </a:buClr>
            </a:pPr>
            <a:r>
              <a:rPr lang="en-US" sz="1600"/>
              <a:t>For example, an increase in gas prices by 1 unit should cause the demand for vehicles to decrease, inevitably resulting in a vehicle price decreased, however, our outputs indicate an increase in vehicle price.</a:t>
            </a:r>
          </a:p>
          <a:p>
            <a:pPr>
              <a:buClr>
                <a:srgbClr val="8AD0D6"/>
              </a:buClr>
            </a:pPr>
            <a:r>
              <a:rPr lang="en-US" sz="1600"/>
              <a:t>Our supply linear model outputs for rubber price would indicate a downward sloping demand curve. This means that price and quantity have a negative relationship. The relationship between price and quantity for supply should be a positive relationship. </a:t>
            </a:r>
          </a:p>
          <a:p>
            <a:pPr>
              <a:buClr>
                <a:srgbClr val="8AD0D6"/>
              </a:buClr>
            </a:pPr>
            <a:r>
              <a:rPr lang="en-US" sz="1600">
                <a:ea typeface="+mj-lt"/>
                <a:cs typeface="+mj-lt"/>
              </a:rPr>
              <a:t>Such estimations are a result of </a:t>
            </a:r>
            <a:r>
              <a:rPr lang="en-US" sz="1600" b="1">
                <a:solidFill>
                  <a:srgbClr val="FF0000"/>
                </a:solidFill>
                <a:ea typeface="+mj-lt"/>
                <a:cs typeface="+mj-lt"/>
              </a:rPr>
              <a:t>data specificity problems</a:t>
            </a:r>
            <a:endParaRPr lang="en-US" sz="1600"/>
          </a:p>
        </p:txBody>
      </p:sp>
      <p:pic>
        <p:nvPicPr>
          <p:cNvPr id="5" name="Picture 4" descr="Text&#10;&#10;Description automatically generated">
            <a:extLst>
              <a:ext uri="{FF2B5EF4-FFF2-40B4-BE49-F238E27FC236}">
                <a16:creationId xmlns:a16="http://schemas.microsoft.com/office/drawing/2014/main" id="{35D6CE7D-5476-44D4-A186-084E5C3D947C}"/>
              </a:ext>
            </a:extLst>
          </p:cNvPr>
          <p:cNvPicPr>
            <a:picLocks noChangeAspect="1"/>
          </p:cNvPicPr>
          <p:nvPr/>
        </p:nvPicPr>
        <p:blipFill>
          <a:blip r:embed="rId4"/>
          <a:stretch>
            <a:fillRect/>
          </a:stretch>
        </p:blipFill>
        <p:spPr>
          <a:xfrm>
            <a:off x="5615683" y="3275437"/>
            <a:ext cx="5815080" cy="3513019"/>
          </a:xfrm>
          <a:prstGeom prst="rect">
            <a:avLst/>
          </a:prstGeom>
          <a:effectLst/>
        </p:spPr>
      </p:pic>
      <p:sp>
        <p:nvSpPr>
          <p:cNvPr id="8" name="TextBox 7">
            <a:extLst>
              <a:ext uri="{FF2B5EF4-FFF2-40B4-BE49-F238E27FC236}">
                <a16:creationId xmlns:a16="http://schemas.microsoft.com/office/drawing/2014/main" id="{842628CE-EBB3-4BAD-B5B6-9BFE14EE4875}"/>
              </a:ext>
            </a:extLst>
          </p:cNvPr>
          <p:cNvSpPr txBox="1"/>
          <p:nvPr/>
        </p:nvSpPr>
        <p:spPr>
          <a:xfrm>
            <a:off x="5804516" y="3096828"/>
            <a:ext cx="3453412"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solidFill>
                  <a:schemeClr val="bg1"/>
                </a:solidFill>
              </a:rPr>
              <a:t>Price Linear Model (Graph 2)</a:t>
            </a:r>
          </a:p>
        </p:txBody>
      </p:sp>
      <p:sp>
        <p:nvSpPr>
          <p:cNvPr id="9" name="TextBox 8">
            <a:extLst>
              <a:ext uri="{FF2B5EF4-FFF2-40B4-BE49-F238E27FC236}">
                <a16:creationId xmlns:a16="http://schemas.microsoft.com/office/drawing/2014/main" id="{4861402C-BB1B-40C8-B085-212171E4BA53}"/>
              </a:ext>
            </a:extLst>
          </p:cNvPr>
          <p:cNvSpPr txBox="1"/>
          <p:nvPr/>
        </p:nvSpPr>
        <p:spPr>
          <a:xfrm>
            <a:off x="5976983" y="-647"/>
            <a:ext cx="2846771"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solidFill>
                  <a:schemeClr val="bg1"/>
                </a:solidFill>
              </a:rPr>
              <a:t>Supply Linear Model (Graph 1)</a:t>
            </a:r>
          </a:p>
        </p:txBody>
      </p:sp>
    </p:spTree>
    <p:extLst>
      <p:ext uri="{BB962C8B-B14F-4D97-AF65-F5344CB8AC3E}">
        <p14:creationId xmlns:p14="http://schemas.microsoft.com/office/powerpoint/2010/main" val="42783251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12">
            <a:extLst>
              <a:ext uri="{FF2B5EF4-FFF2-40B4-BE49-F238E27FC236}">
                <a16:creationId xmlns:a16="http://schemas.microsoft.com/office/drawing/2014/main" id="{29787B81-C7DF-412B-A405-EF4454012D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23" descr="Free Images : growth, number, line, green, money, business ...">
            <a:extLst>
              <a:ext uri="{FF2B5EF4-FFF2-40B4-BE49-F238E27FC236}">
                <a16:creationId xmlns:a16="http://schemas.microsoft.com/office/drawing/2014/main" id="{1A595C7C-08DB-49B9-AABD-9FDC145695E7}"/>
              </a:ext>
            </a:extLst>
          </p:cNvPr>
          <p:cNvPicPr>
            <a:picLocks noChangeAspect="1"/>
          </p:cNvPicPr>
          <p:nvPr/>
        </p:nvPicPr>
        <p:blipFill rotWithShape="1">
          <a:blip r:embed="rId2">
            <a:alphaModFix amt="35000"/>
          </a:blip>
          <a:srcRect t="11522" b="4209"/>
          <a:stretch/>
        </p:blipFill>
        <p:spPr>
          <a:xfrm>
            <a:off x="20" y="27458"/>
            <a:ext cx="12191980" cy="6858000"/>
          </a:xfrm>
          <a:prstGeom prst="rect">
            <a:avLst/>
          </a:prstGeom>
        </p:spPr>
      </p:pic>
      <p:sp>
        <p:nvSpPr>
          <p:cNvPr id="2" name="Title 1">
            <a:extLst>
              <a:ext uri="{FF2B5EF4-FFF2-40B4-BE49-F238E27FC236}">
                <a16:creationId xmlns:a16="http://schemas.microsoft.com/office/drawing/2014/main" id="{C023F002-B3DB-4EA4-A0A4-CE8AA0ABD72D}"/>
              </a:ext>
            </a:extLst>
          </p:cNvPr>
          <p:cNvSpPr>
            <a:spLocks noGrp="1"/>
          </p:cNvSpPr>
          <p:nvPr>
            <p:ph type="title"/>
          </p:nvPr>
        </p:nvSpPr>
        <p:spPr>
          <a:xfrm>
            <a:off x="707894" y="809690"/>
            <a:ext cx="9342940" cy="1043558"/>
          </a:xfrm>
        </p:spPr>
        <p:txBody>
          <a:bodyPr>
            <a:normAutofit/>
          </a:bodyPr>
          <a:lstStyle/>
          <a:p>
            <a:r>
              <a:rPr lang="en-US"/>
              <a:t>Conclusion</a:t>
            </a:r>
          </a:p>
        </p:txBody>
      </p:sp>
      <p:sp>
        <p:nvSpPr>
          <p:cNvPr id="3" name="Content Placeholder 2">
            <a:extLst>
              <a:ext uri="{FF2B5EF4-FFF2-40B4-BE49-F238E27FC236}">
                <a16:creationId xmlns:a16="http://schemas.microsoft.com/office/drawing/2014/main" id="{E0418230-D8E9-4603-B960-81C4756959D6}"/>
              </a:ext>
            </a:extLst>
          </p:cNvPr>
          <p:cNvSpPr>
            <a:spLocks noGrp="1"/>
          </p:cNvSpPr>
          <p:nvPr>
            <p:ph idx="1"/>
          </p:nvPr>
        </p:nvSpPr>
        <p:spPr>
          <a:xfrm>
            <a:off x="1103312" y="2052918"/>
            <a:ext cx="8946541" cy="4195481"/>
          </a:xfrm>
        </p:spPr>
        <p:txBody>
          <a:bodyPr vert="horz" lIns="91440" tIns="45720" rIns="91440" bIns="45720" rtlCol="0" anchor="t">
            <a:normAutofit/>
          </a:bodyPr>
          <a:lstStyle/>
          <a:p>
            <a:pPr>
              <a:lnSpc>
                <a:spcPct val="90000"/>
              </a:lnSpc>
            </a:pPr>
            <a:r>
              <a:rPr lang="en-US" sz="1900"/>
              <a:t>Our problematic results from the simultaneous equations model stem from the market data. </a:t>
            </a:r>
            <a:r>
              <a:rPr lang="en-US" sz="1900" b="1">
                <a:solidFill>
                  <a:srgbClr val="FF0000"/>
                </a:solidFill>
              </a:rPr>
              <a:t>With this, we cannot confidently estimate market supply and demand</a:t>
            </a:r>
            <a:r>
              <a:rPr lang="en-US" sz="1900"/>
              <a:t>.</a:t>
            </a:r>
          </a:p>
          <a:p>
            <a:pPr>
              <a:lnSpc>
                <a:spcPct val="90000"/>
              </a:lnSpc>
              <a:buClr>
                <a:srgbClr val="8AD0D6"/>
              </a:buClr>
            </a:pPr>
            <a:r>
              <a:rPr lang="en-US" sz="1900"/>
              <a:t>This is because the price of vehicles account for the overall price of many different types of vehicles while lightweight vehicles can be numerous models of vehicles. Clearly, this data is too broad, causing the market price and quantity data to be poorly estimated. </a:t>
            </a:r>
          </a:p>
          <a:p>
            <a:pPr>
              <a:lnSpc>
                <a:spcPct val="90000"/>
              </a:lnSpc>
              <a:buClr>
                <a:srgbClr val="8AD0D6"/>
              </a:buClr>
            </a:pPr>
            <a:r>
              <a:rPr lang="en-US" sz="1900"/>
              <a:t>To improve this model, we need to get more specific data on the vehicle market. For example, if there is available data on SUV sales and their average monthly price, we could conduct market estimates that are more closely in line with the economic theory of supply and demand. </a:t>
            </a:r>
          </a:p>
          <a:p>
            <a:pPr>
              <a:lnSpc>
                <a:spcPct val="90000"/>
              </a:lnSpc>
              <a:buClr>
                <a:srgbClr val="8AD0D6"/>
              </a:buClr>
            </a:pPr>
            <a:r>
              <a:rPr lang="en-US" sz="1900"/>
              <a:t>This would inevitably enable better vehicle market supply and demand estimates.</a:t>
            </a:r>
          </a:p>
        </p:txBody>
      </p:sp>
    </p:spTree>
    <p:extLst>
      <p:ext uri="{BB962C8B-B14F-4D97-AF65-F5344CB8AC3E}">
        <p14:creationId xmlns:p14="http://schemas.microsoft.com/office/powerpoint/2010/main" val="28256462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7000"/>
                <a:hueMod val="88000"/>
                <a:satMod val="130000"/>
                <a:lumMod val="124000"/>
              </a:schemeClr>
            </a:gs>
            <a:gs pos="100000">
              <a:schemeClr val="bg2">
                <a:tint val="96000"/>
                <a:shade val="88000"/>
                <a:hueMod val="108000"/>
                <a:satMod val="164000"/>
                <a:lumMod val="76000"/>
              </a:schemeClr>
            </a:gs>
          </a:gsLst>
          <a:path path="circle">
            <a:fillToRect l="45000" t="65000" r="125000" b="100000"/>
          </a:path>
        </a:gradFill>
        <a:effectLst/>
      </p:bgPr>
    </p:bg>
    <p:spTree>
      <p:nvGrpSpPr>
        <p:cNvPr id="1" name=""/>
        <p:cNvGrpSpPr/>
        <p:nvPr/>
      </p:nvGrpSpPr>
      <p:grpSpPr>
        <a:xfrm>
          <a:off x="0" y="0"/>
          <a:ext cx="0" cy="0"/>
          <a:chOff x="0" y="0"/>
          <a:chExt cx="0" cy="0"/>
        </a:xfrm>
      </p:grpSpPr>
      <p:pic>
        <p:nvPicPr>
          <p:cNvPr id="70" name="Picture 6">
            <a:extLst>
              <a:ext uri="{FF2B5EF4-FFF2-40B4-BE49-F238E27FC236}">
                <a16:creationId xmlns:a16="http://schemas.microsoft.com/office/drawing/2014/main" id="{91B28F63-CF00-448F-B141-FE33C33B18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1" name="Picture 8">
            <a:extLst>
              <a:ext uri="{FF2B5EF4-FFF2-40B4-BE49-F238E27FC236}">
                <a16:creationId xmlns:a16="http://schemas.microsoft.com/office/drawing/2014/main" id="{2AE609E2-8522-44E4-9077-980E5BCF3E1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72" name="Oval 10">
            <a:extLst>
              <a:ext uri="{FF2B5EF4-FFF2-40B4-BE49-F238E27FC236}">
                <a16:creationId xmlns:a16="http://schemas.microsoft.com/office/drawing/2014/main" id="{4FA533C5-33E3-4611-AF9F-72811D8B26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73" name="Picture 12">
            <a:extLst>
              <a:ext uri="{FF2B5EF4-FFF2-40B4-BE49-F238E27FC236}">
                <a16:creationId xmlns:a16="http://schemas.microsoft.com/office/drawing/2014/main" id="{8949AD42-25FD-4C3D-9EEE-B7FEC580998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74" name="Picture 14">
            <a:extLst>
              <a:ext uri="{FF2B5EF4-FFF2-40B4-BE49-F238E27FC236}">
                <a16:creationId xmlns:a16="http://schemas.microsoft.com/office/drawing/2014/main" id="{6AC7D913-60B7-4603-881B-831DA5D3A94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75" name="Rectangle 16">
            <a:extLst>
              <a:ext uri="{FF2B5EF4-FFF2-40B4-BE49-F238E27FC236}">
                <a16:creationId xmlns:a16="http://schemas.microsoft.com/office/drawing/2014/main" id="{87F0FDC4-AD8C-47D9-9131-623C98ADB0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6" name="Rectangle 18">
            <a:extLst>
              <a:ext uri="{FF2B5EF4-FFF2-40B4-BE49-F238E27FC236}">
                <a16:creationId xmlns:a16="http://schemas.microsoft.com/office/drawing/2014/main" id="{DE27238C-8EAF-4098-86E6-7723B7DAE6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solidFill>
            <a:schemeClr val="tx2"/>
          </a:solidFill>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77" name="Freeform 36">
            <a:extLst>
              <a:ext uri="{FF2B5EF4-FFF2-40B4-BE49-F238E27FC236}">
                <a16:creationId xmlns:a16="http://schemas.microsoft.com/office/drawing/2014/main" id="{992F97B1-1891-4FCC-9E5F-BA97EDB48F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9351010" y="0"/>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2">
              <a:lumMod val="60000"/>
              <a:lumOff val="40000"/>
              <a:alpha val="20000"/>
            </a:schemeClr>
          </a:solidFill>
          <a:ln>
            <a:noFill/>
          </a:ln>
        </p:spPr>
        <p:txBody>
          <a:bodyPr rtlCol="0" anchor="ctr"/>
          <a:lstStyle/>
          <a:p>
            <a:pPr algn="ctr"/>
            <a:endParaRPr lang="en-US"/>
          </a:p>
        </p:txBody>
      </p:sp>
      <p:sp useBgFill="1">
        <p:nvSpPr>
          <p:cNvPr id="78" name="Freeform: Shape 22">
            <a:extLst>
              <a:ext uri="{FF2B5EF4-FFF2-40B4-BE49-F238E27FC236}">
                <a16:creationId xmlns:a16="http://schemas.microsoft.com/office/drawing/2014/main" id="{78C6C821-FEE1-4EB6-9590-C021440C77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0"/>
            <a:ext cx="9700459" cy="6858001"/>
          </a:xfrm>
          <a:custGeom>
            <a:avLst/>
            <a:gdLst>
              <a:gd name="connsiteX0" fmla="*/ 0 w 9700459"/>
              <a:gd name="connsiteY0" fmla="*/ 0 h 6858001"/>
              <a:gd name="connsiteX1" fmla="*/ 1323975 w 9700459"/>
              <a:gd name="connsiteY1" fmla="*/ 0 h 6858001"/>
              <a:gd name="connsiteX2" fmla="*/ 1517015 w 9700459"/>
              <a:gd name="connsiteY2" fmla="*/ 0 h 6858001"/>
              <a:gd name="connsiteX3" fmla="*/ 3241265 w 9700459"/>
              <a:gd name="connsiteY3" fmla="*/ 0 h 6858001"/>
              <a:gd name="connsiteX4" fmla="*/ 3241265 w 9700459"/>
              <a:gd name="connsiteY4" fmla="*/ 1 h 6858001"/>
              <a:gd name="connsiteX5" fmla="*/ 8355744 w 9700459"/>
              <a:gd name="connsiteY5" fmla="*/ 1 h 6858001"/>
              <a:gd name="connsiteX6" fmla="*/ 8355744 w 9700459"/>
              <a:gd name="connsiteY6" fmla="*/ 0 h 6858001"/>
              <a:gd name="connsiteX7" fmla="*/ 9699282 w 9700459"/>
              <a:gd name="connsiteY7" fmla="*/ 0 h 6858001"/>
              <a:gd name="connsiteX8" fmla="*/ 9674237 w 9700459"/>
              <a:gd name="connsiteY8" fmla="*/ 155677 h 6858001"/>
              <a:gd name="connsiteX9" fmla="*/ 9650368 w 9700459"/>
              <a:gd name="connsiteY9" fmla="*/ 310668 h 6858001"/>
              <a:gd name="connsiteX10" fmla="*/ 9627004 w 9700459"/>
              <a:gd name="connsiteY10" fmla="*/ 466344 h 6858001"/>
              <a:gd name="connsiteX11" fmla="*/ 9607001 w 9700459"/>
              <a:gd name="connsiteY11" fmla="*/ 622707 h 6858001"/>
              <a:gd name="connsiteX12" fmla="*/ 9586830 w 9700459"/>
              <a:gd name="connsiteY12" fmla="*/ 778383 h 6858001"/>
              <a:gd name="connsiteX13" fmla="*/ 9568004 w 9700459"/>
              <a:gd name="connsiteY13" fmla="*/ 934746 h 6858001"/>
              <a:gd name="connsiteX14" fmla="*/ 9551868 w 9700459"/>
              <a:gd name="connsiteY14" fmla="*/ 1089051 h 6858001"/>
              <a:gd name="connsiteX15" fmla="*/ 9536572 w 9700459"/>
              <a:gd name="connsiteY15" fmla="*/ 1245413 h 6858001"/>
              <a:gd name="connsiteX16" fmla="*/ 9522620 w 9700459"/>
              <a:gd name="connsiteY16" fmla="*/ 1401090 h 6858001"/>
              <a:gd name="connsiteX17" fmla="*/ 9510518 w 9700459"/>
              <a:gd name="connsiteY17" fmla="*/ 1554023 h 6858001"/>
              <a:gd name="connsiteX18" fmla="*/ 9498415 w 9700459"/>
              <a:gd name="connsiteY18" fmla="*/ 1709014 h 6858001"/>
              <a:gd name="connsiteX19" fmla="*/ 9488330 w 9700459"/>
              <a:gd name="connsiteY19" fmla="*/ 1861947 h 6858001"/>
              <a:gd name="connsiteX20" fmla="*/ 9480430 w 9700459"/>
              <a:gd name="connsiteY20" fmla="*/ 2014881 h 6858001"/>
              <a:gd name="connsiteX21" fmla="*/ 9472193 w 9700459"/>
              <a:gd name="connsiteY21" fmla="*/ 2167128 h 6858001"/>
              <a:gd name="connsiteX22" fmla="*/ 9465302 w 9700459"/>
              <a:gd name="connsiteY22" fmla="*/ 2318004 h 6858001"/>
              <a:gd name="connsiteX23" fmla="*/ 9460427 w 9700459"/>
              <a:gd name="connsiteY23" fmla="*/ 2467509 h 6858001"/>
              <a:gd name="connsiteX24" fmla="*/ 9456225 w 9700459"/>
              <a:gd name="connsiteY24" fmla="*/ 2617013 h 6858001"/>
              <a:gd name="connsiteX25" fmla="*/ 9452191 w 9700459"/>
              <a:gd name="connsiteY25" fmla="*/ 2765146 h 6858001"/>
              <a:gd name="connsiteX26" fmla="*/ 9450342 w 9700459"/>
              <a:gd name="connsiteY26" fmla="*/ 2911221 h 6858001"/>
              <a:gd name="connsiteX27" fmla="*/ 9448325 w 9700459"/>
              <a:gd name="connsiteY27" fmla="*/ 3057297 h 6858001"/>
              <a:gd name="connsiteX28" fmla="*/ 9447316 w 9700459"/>
              <a:gd name="connsiteY28" fmla="*/ 3201315 h 6858001"/>
              <a:gd name="connsiteX29" fmla="*/ 9448325 w 9700459"/>
              <a:gd name="connsiteY29" fmla="*/ 3343961 h 6858001"/>
              <a:gd name="connsiteX30" fmla="*/ 9448325 w 9700459"/>
              <a:gd name="connsiteY30" fmla="*/ 3485236 h 6858001"/>
              <a:gd name="connsiteX31" fmla="*/ 9450342 w 9700459"/>
              <a:gd name="connsiteY31" fmla="*/ 3625139 h 6858001"/>
              <a:gd name="connsiteX32" fmla="*/ 9453367 w 9700459"/>
              <a:gd name="connsiteY32" fmla="*/ 3762299 h 6858001"/>
              <a:gd name="connsiteX33" fmla="*/ 9456225 w 9700459"/>
              <a:gd name="connsiteY33" fmla="*/ 3898087 h 6858001"/>
              <a:gd name="connsiteX34" fmla="*/ 9459419 w 9700459"/>
              <a:gd name="connsiteY34" fmla="*/ 4031133 h 6858001"/>
              <a:gd name="connsiteX35" fmla="*/ 9464293 w 9700459"/>
              <a:gd name="connsiteY35" fmla="*/ 4163492 h 6858001"/>
              <a:gd name="connsiteX36" fmla="*/ 9469504 w 9700459"/>
              <a:gd name="connsiteY36" fmla="*/ 4293793 h 6858001"/>
              <a:gd name="connsiteX37" fmla="*/ 9474210 w 9700459"/>
              <a:gd name="connsiteY37" fmla="*/ 4421352 h 6858001"/>
              <a:gd name="connsiteX38" fmla="*/ 9487490 w 9700459"/>
              <a:gd name="connsiteY38" fmla="*/ 4670298 h 6858001"/>
              <a:gd name="connsiteX39" fmla="*/ 9501609 w 9700459"/>
              <a:gd name="connsiteY39" fmla="*/ 4908956 h 6858001"/>
              <a:gd name="connsiteX40" fmla="*/ 9516401 w 9700459"/>
              <a:gd name="connsiteY40" fmla="*/ 5138013 h 6858001"/>
              <a:gd name="connsiteX41" fmla="*/ 9532706 w 9700459"/>
              <a:gd name="connsiteY41" fmla="*/ 5354726 h 6858001"/>
              <a:gd name="connsiteX42" fmla="*/ 9549683 w 9700459"/>
              <a:gd name="connsiteY42" fmla="*/ 5561838 h 6858001"/>
              <a:gd name="connsiteX43" fmla="*/ 9568004 w 9700459"/>
              <a:gd name="connsiteY43" fmla="*/ 5753862 h 6858001"/>
              <a:gd name="connsiteX44" fmla="*/ 9585990 w 9700459"/>
              <a:gd name="connsiteY44" fmla="*/ 5934227 h 6858001"/>
              <a:gd name="connsiteX45" fmla="*/ 9603975 w 9700459"/>
              <a:gd name="connsiteY45" fmla="*/ 6100191 h 6858001"/>
              <a:gd name="connsiteX46" fmla="*/ 9620952 w 9700459"/>
              <a:gd name="connsiteY46" fmla="*/ 6252438 h 6858001"/>
              <a:gd name="connsiteX47" fmla="*/ 9637089 w 9700459"/>
              <a:gd name="connsiteY47" fmla="*/ 6387541 h 6858001"/>
              <a:gd name="connsiteX48" fmla="*/ 9652385 w 9700459"/>
              <a:gd name="connsiteY48" fmla="*/ 6509613 h 6858001"/>
              <a:gd name="connsiteX49" fmla="*/ 9665160 w 9700459"/>
              <a:gd name="connsiteY49" fmla="*/ 6612483 h 6858001"/>
              <a:gd name="connsiteX50" fmla="*/ 9677262 w 9700459"/>
              <a:gd name="connsiteY50" fmla="*/ 6698894 h 6858001"/>
              <a:gd name="connsiteX51" fmla="*/ 9694576 w 9700459"/>
              <a:gd name="connsiteY51" fmla="*/ 6817538 h 6858001"/>
              <a:gd name="connsiteX52" fmla="*/ 9700459 w 9700459"/>
              <a:gd name="connsiteY52" fmla="*/ 6858000 h 6858001"/>
              <a:gd name="connsiteX53" fmla="*/ 8795105 w 9700459"/>
              <a:gd name="connsiteY53" fmla="*/ 6858000 h 6858001"/>
              <a:gd name="connsiteX54" fmla="*/ 8795105 w 9700459"/>
              <a:gd name="connsiteY54" fmla="*/ 6858001 h 6858001"/>
              <a:gd name="connsiteX55" fmla="*/ 2704541 w 9700459"/>
              <a:gd name="connsiteY55" fmla="*/ 6858001 h 6858001"/>
              <a:gd name="connsiteX56" fmla="*/ 2704541 w 9700459"/>
              <a:gd name="connsiteY56" fmla="*/ 6858000 h 6858001"/>
              <a:gd name="connsiteX57" fmla="*/ 1517015 w 9700459"/>
              <a:gd name="connsiteY57" fmla="*/ 6858000 h 6858001"/>
              <a:gd name="connsiteX58" fmla="*/ 1323975 w 9700459"/>
              <a:gd name="connsiteY58" fmla="*/ 6858000 h 6858001"/>
              <a:gd name="connsiteX59" fmla="*/ 0 w 9700459"/>
              <a:gd name="connsiteY59" fmla="*/ 685800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9700459" h="6858001">
                <a:moveTo>
                  <a:pt x="0" y="0"/>
                </a:moveTo>
                <a:lnTo>
                  <a:pt x="1323975" y="0"/>
                </a:lnTo>
                <a:lnTo>
                  <a:pt x="1517015" y="0"/>
                </a:lnTo>
                <a:lnTo>
                  <a:pt x="3241265" y="0"/>
                </a:lnTo>
                <a:lnTo>
                  <a:pt x="3241265" y="1"/>
                </a:lnTo>
                <a:lnTo>
                  <a:pt x="8355744" y="1"/>
                </a:lnTo>
                <a:lnTo>
                  <a:pt x="8355744" y="0"/>
                </a:lnTo>
                <a:lnTo>
                  <a:pt x="9699282" y="0"/>
                </a:lnTo>
                <a:lnTo>
                  <a:pt x="9674237" y="155677"/>
                </a:lnTo>
                <a:lnTo>
                  <a:pt x="9650368" y="310668"/>
                </a:lnTo>
                <a:lnTo>
                  <a:pt x="9627004" y="466344"/>
                </a:lnTo>
                <a:lnTo>
                  <a:pt x="9607001" y="622707"/>
                </a:lnTo>
                <a:lnTo>
                  <a:pt x="9586830" y="778383"/>
                </a:lnTo>
                <a:lnTo>
                  <a:pt x="9568004" y="934746"/>
                </a:lnTo>
                <a:lnTo>
                  <a:pt x="9551868" y="1089051"/>
                </a:lnTo>
                <a:lnTo>
                  <a:pt x="9536572" y="1245413"/>
                </a:lnTo>
                <a:lnTo>
                  <a:pt x="9522620" y="1401090"/>
                </a:lnTo>
                <a:lnTo>
                  <a:pt x="9510518" y="1554023"/>
                </a:lnTo>
                <a:lnTo>
                  <a:pt x="9498415" y="1709014"/>
                </a:lnTo>
                <a:lnTo>
                  <a:pt x="9488330" y="1861947"/>
                </a:lnTo>
                <a:lnTo>
                  <a:pt x="9480430" y="2014881"/>
                </a:lnTo>
                <a:lnTo>
                  <a:pt x="9472193" y="2167128"/>
                </a:lnTo>
                <a:lnTo>
                  <a:pt x="9465302" y="2318004"/>
                </a:lnTo>
                <a:lnTo>
                  <a:pt x="9460427" y="2467509"/>
                </a:lnTo>
                <a:lnTo>
                  <a:pt x="9456225" y="2617013"/>
                </a:lnTo>
                <a:lnTo>
                  <a:pt x="9452191" y="2765146"/>
                </a:lnTo>
                <a:lnTo>
                  <a:pt x="9450342" y="2911221"/>
                </a:lnTo>
                <a:lnTo>
                  <a:pt x="9448325" y="3057297"/>
                </a:lnTo>
                <a:lnTo>
                  <a:pt x="9447316" y="3201315"/>
                </a:lnTo>
                <a:lnTo>
                  <a:pt x="9448325" y="3343961"/>
                </a:lnTo>
                <a:lnTo>
                  <a:pt x="9448325" y="3485236"/>
                </a:lnTo>
                <a:lnTo>
                  <a:pt x="9450342" y="3625139"/>
                </a:lnTo>
                <a:lnTo>
                  <a:pt x="9453367" y="3762299"/>
                </a:lnTo>
                <a:lnTo>
                  <a:pt x="9456225" y="3898087"/>
                </a:lnTo>
                <a:lnTo>
                  <a:pt x="9459419" y="4031133"/>
                </a:lnTo>
                <a:lnTo>
                  <a:pt x="9464293" y="4163492"/>
                </a:lnTo>
                <a:lnTo>
                  <a:pt x="9469504" y="4293793"/>
                </a:lnTo>
                <a:lnTo>
                  <a:pt x="9474210" y="4421352"/>
                </a:lnTo>
                <a:lnTo>
                  <a:pt x="9487490" y="4670298"/>
                </a:lnTo>
                <a:lnTo>
                  <a:pt x="9501609" y="4908956"/>
                </a:lnTo>
                <a:lnTo>
                  <a:pt x="9516401" y="5138013"/>
                </a:lnTo>
                <a:lnTo>
                  <a:pt x="9532706" y="5354726"/>
                </a:lnTo>
                <a:lnTo>
                  <a:pt x="9549683" y="5561838"/>
                </a:lnTo>
                <a:lnTo>
                  <a:pt x="9568004" y="5753862"/>
                </a:lnTo>
                <a:lnTo>
                  <a:pt x="9585990" y="5934227"/>
                </a:lnTo>
                <a:lnTo>
                  <a:pt x="9603975" y="6100191"/>
                </a:lnTo>
                <a:lnTo>
                  <a:pt x="9620952" y="6252438"/>
                </a:lnTo>
                <a:lnTo>
                  <a:pt x="9637089" y="6387541"/>
                </a:lnTo>
                <a:lnTo>
                  <a:pt x="9652385" y="6509613"/>
                </a:lnTo>
                <a:lnTo>
                  <a:pt x="9665160" y="6612483"/>
                </a:lnTo>
                <a:lnTo>
                  <a:pt x="9677262" y="6698894"/>
                </a:lnTo>
                <a:lnTo>
                  <a:pt x="9694576" y="6817538"/>
                </a:lnTo>
                <a:lnTo>
                  <a:pt x="9700459" y="6858000"/>
                </a:lnTo>
                <a:lnTo>
                  <a:pt x="8795105" y="6858000"/>
                </a:lnTo>
                <a:lnTo>
                  <a:pt x="8795105" y="6858001"/>
                </a:lnTo>
                <a:lnTo>
                  <a:pt x="2704541" y="6858001"/>
                </a:lnTo>
                <a:lnTo>
                  <a:pt x="2704541" y="6858000"/>
                </a:lnTo>
                <a:lnTo>
                  <a:pt x="1517015" y="6858000"/>
                </a:lnTo>
                <a:lnTo>
                  <a:pt x="1323975" y="6858000"/>
                </a:lnTo>
                <a:lnTo>
                  <a:pt x="0" y="6858000"/>
                </a:lnTo>
                <a:close/>
              </a:path>
            </a:pathLst>
          </a:custGeom>
          <a:ln>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 name="Title 1">
            <a:extLst>
              <a:ext uri="{FF2B5EF4-FFF2-40B4-BE49-F238E27FC236}">
                <a16:creationId xmlns:a16="http://schemas.microsoft.com/office/drawing/2014/main" id="{4683EF14-9CA7-4B15-8A72-D6F819FCBF1C}"/>
              </a:ext>
            </a:extLst>
          </p:cNvPr>
          <p:cNvSpPr>
            <a:spLocks noGrp="1"/>
          </p:cNvSpPr>
          <p:nvPr>
            <p:ph type="title"/>
          </p:nvPr>
        </p:nvSpPr>
        <p:spPr>
          <a:xfrm>
            <a:off x="1154955" y="1447800"/>
            <a:ext cx="6974915" cy="3329581"/>
          </a:xfrm>
        </p:spPr>
        <p:txBody>
          <a:bodyPr vert="horz" lIns="91440" tIns="45720" rIns="91440" bIns="45720" rtlCol="0" anchor="b">
            <a:normAutofit/>
          </a:bodyPr>
          <a:lstStyle/>
          <a:p>
            <a:r>
              <a:rPr lang="en-US" sz="7200" b="0" i="0" kern="1200">
                <a:solidFill>
                  <a:schemeClr val="tx2"/>
                </a:solidFill>
                <a:latin typeface="+mj-lt"/>
                <a:ea typeface="+mj-ea"/>
                <a:cs typeface="+mj-cs"/>
              </a:rPr>
              <a:t>Appendix</a:t>
            </a:r>
            <a:br>
              <a:rPr lang="en-US" sz="7200" b="0" i="0" kern="1200">
                <a:solidFill>
                  <a:schemeClr val="tx2"/>
                </a:solidFill>
                <a:latin typeface="+mj-lt"/>
                <a:ea typeface="+mj-ea"/>
                <a:cs typeface="+mj-cs"/>
              </a:rPr>
            </a:br>
            <a:endParaRPr lang="en-US" sz="7200" b="0" i="0" kern="1200">
              <a:solidFill>
                <a:schemeClr val="tx2"/>
              </a:solidFill>
              <a:latin typeface="+mj-lt"/>
              <a:ea typeface="+mj-ea"/>
              <a:cs typeface="+mj-cs"/>
            </a:endParaRPr>
          </a:p>
        </p:txBody>
      </p:sp>
      <p:sp>
        <p:nvSpPr>
          <p:cNvPr id="79" name="Rectangle 24">
            <a:extLst>
              <a:ext uri="{FF2B5EF4-FFF2-40B4-BE49-F238E27FC236}">
                <a16:creationId xmlns:a16="http://schemas.microsoft.com/office/drawing/2014/main" id="{B61A74B3-E247-44D4-8C48-FAE8E20564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384759710"/>
      </p:ext>
    </p:extLst>
  </p:cSld>
  <p:clrMapOvr>
    <a:overrideClrMapping bg1="lt1" tx1="dk1" bg2="lt2" tx2="dk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6B4421-F9A4-43C2-9FE2-45DF289ADF55}"/>
              </a:ext>
            </a:extLst>
          </p:cNvPr>
          <p:cNvSpPr>
            <a:spLocks noGrp="1"/>
          </p:cNvSpPr>
          <p:nvPr>
            <p:ph type="title"/>
          </p:nvPr>
        </p:nvSpPr>
        <p:spPr>
          <a:xfrm>
            <a:off x="659840" y="95746"/>
            <a:ext cx="9390994" cy="1524097"/>
          </a:xfrm>
        </p:spPr>
        <p:txBody>
          <a:bodyPr/>
          <a:lstStyle/>
          <a:p>
            <a:pPr algn="ctr"/>
            <a:r>
              <a:rPr lang="en-US"/>
              <a:t>Sources</a:t>
            </a:r>
          </a:p>
        </p:txBody>
      </p:sp>
      <p:sp>
        <p:nvSpPr>
          <p:cNvPr id="3" name="Content Placeholder 2">
            <a:extLst>
              <a:ext uri="{FF2B5EF4-FFF2-40B4-BE49-F238E27FC236}">
                <a16:creationId xmlns:a16="http://schemas.microsoft.com/office/drawing/2014/main" id="{84EB1916-3743-445E-AF0C-ED3B3A548F09}"/>
              </a:ext>
            </a:extLst>
          </p:cNvPr>
          <p:cNvSpPr>
            <a:spLocks noGrp="1"/>
          </p:cNvSpPr>
          <p:nvPr>
            <p:ph idx="1"/>
          </p:nvPr>
        </p:nvSpPr>
        <p:spPr>
          <a:xfrm>
            <a:off x="451151" y="913352"/>
            <a:ext cx="11163888" cy="5856776"/>
          </a:xfrm>
        </p:spPr>
        <p:txBody>
          <a:bodyPr vert="horz" lIns="91440" tIns="45720" rIns="91440" bIns="45720" rtlCol="0" anchor="t">
            <a:normAutofit fontScale="70000" lnSpcReduction="20000"/>
          </a:bodyPr>
          <a:lstStyle/>
          <a:p>
            <a:pPr>
              <a:buNone/>
            </a:pPr>
            <a:r>
              <a:rPr lang="en-US" sz="1600" i="1">
                <a:ea typeface="+mj-lt"/>
                <a:cs typeface="+mj-lt"/>
              </a:rPr>
              <a:t>Producer price index by Commodity: Metals and metal products: Iron and Steel</a:t>
            </a:r>
            <a:r>
              <a:rPr lang="en-US" sz="1600">
                <a:ea typeface="+mj-lt"/>
                <a:cs typeface="+mj-lt"/>
              </a:rPr>
              <a:t>. FRED. (2021, December 14). Retrieved December 15, 2021, from </a:t>
            </a:r>
            <a:r>
              <a:rPr lang="en-US" sz="1600">
                <a:ea typeface="+mj-lt"/>
                <a:cs typeface="+mj-lt"/>
                <a:hlinkClick r:id="rId2"/>
              </a:rPr>
              <a:t>https://fred.stlouisfed.org/series/WPU101</a:t>
            </a:r>
            <a:r>
              <a:rPr lang="en-US" sz="1600">
                <a:ea typeface="+mj-lt"/>
                <a:cs typeface="+mj-lt"/>
              </a:rPr>
              <a:t> </a:t>
            </a:r>
            <a:endParaRPr lang="en-US"/>
          </a:p>
          <a:p>
            <a:pPr>
              <a:buNone/>
            </a:pPr>
            <a:r>
              <a:rPr lang="en-US" sz="1600" i="1">
                <a:ea typeface="+mj-lt"/>
                <a:cs typeface="+mj-lt"/>
              </a:rPr>
              <a:t>Light weight vehicle sales</a:t>
            </a:r>
            <a:r>
              <a:rPr lang="en-US" sz="1600">
                <a:ea typeface="+mj-lt"/>
                <a:cs typeface="+mj-lt"/>
              </a:rPr>
              <a:t>. FRED. (2021, December 3). Retrieved December 15, 2021, from </a:t>
            </a:r>
            <a:r>
              <a:rPr lang="en-US" sz="1600">
                <a:ea typeface="+mj-lt"/>
                <a:cs typeface="+mj-lt"/>
                <a:hlinkClick r:id="rId3"/>
              </a:rPr>
              <a:t>https://fred.stlouisfed.org/series/LTOTALNSA</a:t>
            </a:r>
            <a:r>
              <a:rPr lang="en-US" sz="1600">
                <a:ea typeface="+mj-lt"/>
                <a:cs typeface="+mj-lt"/>
              </a:rPr>
              <a:t> </a:t>
            </a:r>
            <a:endParaRPr lang="en-US"/>
          </a:p>
          <a:p>
            <a:pPr>
              <a:buNone/>
            </a:pPr>
            <a:r>
              <a:rPr lang="en-US" sz="1600" i="1">
                <a:ea typeface="+mj-lt"/>
                <a:cs typeface="+mj-lt"/>
              </a:rPr>
              <a:t>Consumer price index for all urban consumers: Used Cars and trucks in West</a:t>
            </a:r>
            <a:r>
              <a:rPr lang="en-US" sz="1600">
                <a:ea typeface="+mj-lt"/>
                <a:cs typeface="+mj-lt"/>
              </a:rPr>
              <a:t>. FRED. (2021, December 10). Retrieved December 15, 2021, from </a:t>
            </a:r>
            <a:r>
              <a:rPr lang="en-US" sz="1600">
                <a:ea typeface="+mj-lt"/>
                <a:cs typeface="+mj-lt"/>
                <a:hlinkClick r:id="rId4"/>
              </a:rPr>
              <a:t>https://fred.stlouisfed.org/series/CUUR0400SETA02</a:t>
            </a:r>
            <a:r>
              <a:rPr lang="en-US" sz="1600">
                <a:ea typeface="+mj-lt"/>
                <a:cs typeface="+mj-lt"/>
              </a:rPr>
              <a:t> </a:t>
            </a:r>
            <a:endParaRPr lang="en-US">
              <a:ea typeface="+mj-lt"/>
              <a:cs typeface="+mj-lt"/>
            </a:endParaRPr>
          </a:p>
          <a:p>
            <a:pPr>
              <a:buNone/>
            </a:pPr>
            <a:r>
              <a:rPr lang="en-US" sz="1600" i="1">
                <a:ea typeface="+mj-lt"/>
                <a:cs typeface="+mj-lt"/>
              </a:rPr>
              <a:t>Consumer price index for all urban consumers: Used Cars and trucks in Midwest</a:t>
            </a:r>
            <a:r>
              <a:rPr lang="en-US" sz="1600">
                <a:ea typeface="+mj-lt"/>
                <a:cs typeface="+mj-lt"/>
              </a:rPr>
              <a:t>. FRED. (2021, December 10). Retrieved December 15, 2021, from </a:t>
            </a:r>
            <a:r>
              <a:rPr lang="en-US" sz="1600">
                <a:ea typeface="+mj-lt"/>
                <a:cs typeface="+mj-lt"/>
                <a:hlinkClick r:id="rId5"/>
              </a:rPr>
              <a:t>https://fred.stlouisfed.org/series/CUUR0200SETA02</a:t>
            </a:r>
            <a:r>
              <a:rPr lang="en-US" sz="1600">
                <a:ea typeface="+mj-lt"/>
                <a:cs typeface="+mj-lt"/>
              </a:rPr>
              <a:t> </a:t>
            </a:r>
            <a:endParaRPr lang="en-US"/>
          </a:p>
          <a:p>
            <a:pPr>
              <a:buNone/>
            </a:pPr>
            <a:r>
              <a:rPr lang="en-US" sz="1600" i="1">
                <a:ea typeface="+mj-lt"/>
                <a:cs typeface="+mj-lt"/>
              </a:rPr>
              <a:t>Consumer price index for all urban consumers: Used Cars and trucks in northeast</a:t>
            </a:r>
            <a:r>
              <a:rPr lang="en-US" sz="1600">
                <a:ea typeface="+mj-lt"/>
                <a:cs typeface="+mj-lt"/>
              </a:rPr>
              <a:t>. FRED. (2021, December 10). Retrieved December 15, 2021, from </a:t>
            </a:r>
            <a:r>
              <a:rPr lang="en-US" sz="1600">
                <a:ea typeface="+mj-lt"/>
                <a:cs typeface="+mj-lt"/>
                <a:hlinkClick r:id="rId6"/>
              </a:rPr>
              <a:t>https://fred.stlouisfed.org/series/CUUR0100SETA02</a:t>
            </a:r>
            <a:r>
              <a:rPr lang="en-US" sz="1600">
                <a:ea typeface="+mj-lt"/>
                <a:cs typeface="+mj-lt"/>
              </a:rPr>
              <a:t> </a:t>
            </a:r>
            <a:endParaRPr lang="en-US"/>
          </a:p>
          <a:p>
            <a:pPr>
              <a:buNone/>
            </a:pPr>
            <a:r>
              <a:rPr lang="en-US" sz="1600" i="1">
                <a:ea typeface="+mj-lt"/>
                <a:cs typeface="+mj-lt"/>
              </a:rPr>
              <a:t>Consumer price index for all urban consumers: Used Cars and trucks in South</a:t>
            </a:r>
            <a:r>
              <a:rPr lang="en-US" sz="1600">
                <a:ea typeface="+mj-lt"/>
                <a:cs typeface="+mj-lt"/>
              </a:rPr>
              <a:t>. FRED. (2021, December 10). Retrieved December 15, 2021, from </a:t>
            </a:r>
            <a:r>
              <a:rPr lang="en-US" sz="1600">
                <a:ea typeface="+mj-lt"/>
                <a:cs typeface="+mj-lt"/>
                <a:hlinkClick r:id="rId7"/>
              </a:rPr>
              <a:t>https://fred.stlouisfed.org/series/CUUR0300SETA02</a:t>
            </a:r>
            <a:r>
              <a:rPr lang="en-US" sz="1600">
                <a:ea typeface="+mj-lt"/>
                <a:cs typeface="+mj-lt"/>
              </a:rPr>
              <a:t> </a:t>
            </a:r>
            <a:endParaRPr lang="en-US"/>
          </a:p>
          <a:p>
            <a:pPr>
              <a:buNone/>
            </a:pPr>
            <a:r>
              <a:rPr lang="en-US" sz="1600" i="1">
                <a:ea typeface="+mj-lt"/>
                <a:cs typeface="+mj-lt"/>
              </a:rPr>
              <a:t>Producer price index by commodity: Rubber and plastic products: Rubber and rubber products</a:t>
            </a:r>
            <a:r>
              <a:rPr lang="en-US" sz="1600">
                <a:ea typeface="+mj-lt"/>
                <a:cs typeface="+mj-lt"/>
              </a:rPr>
              <a:t>. FRED. (2021, December 14). Retrieved December 15, 2021, from </a:t>
            </a:r>
            <a:r>
              <a:rPr lang="en-US" sz="1600">
                <a:ea typeface="+mj-lt"/>
                <a:cs typeface="+mj-lt"/>
                <a:hlinkClick r:id="rId8"/>
              </a:rPr>
              <a:t>https://fred.stlouisfed.org/series/WPU071</a:t>
            </a:r>
            <a:r>
              <a:rPr lang="en-US" sz="1600">
                <a:ea typeface="+mj-lt"/>
                <a:cs typeface="+mj-lt"/>
              </a:rPr>
              <a:t> </a:t>
            </a:r>
            <a:endParaRPr lang="en-US">
              <a:ea typeface="+mj-lt"/>
              <a:cs typeface="+mj-lt"/>
            </a:endParaRPr>
          </a:p>
          <a:p>
            <a:pPr>
              <a:buNone/>
            </a:pPr>
            <a:r>
              <a:rPr lang="en-US" sz="1600" i="1">
                <a:ea typeface="+mj-lt"/>
                <a:cs typeface="+mj-lt"/>
              </a:rPr>
              <a:t>US regular all formulations gas price</a:t>
            </a:r>
            <a:r>
              <a:rPr lang="en-US" sz="1600">
                <a:ea typeface="+mj-lt"/>
                <a:cs typeface="+mj-lt"/>
              </a:rPr>
              <a:t>. FRED. (2021, December 13). Retrieved December 15, 2021, from </a:t>
            </a:r>
            <a:r>
              <a:rPr lang="en-US" sz="1600">
                <a:ea typeface="+mj-lt"/>
                <a:cs typeface="+mj-lt"/>
                <a:hlinkClick r:id="rId9"/>
              </a:rPr>
              <a:t>https://fred.stlouisfed.org/series/GASREGW</a:t>
            </a:r>
            <a:r>
              <a:rPr lang="en-US" sz="1600">
                <a:ea typeface="+mj-lt"/>
                <a:cs typeface="+mj-lt"/>
              </a:rPr>
              <a:t> </a:t>
            </a:r>
            <a:endParaRPr lang="en-US">
              <a:ea typeface="+mj-lt"/>
              <a:cs typeface="+mj-lt"/>
            </a:endParaRPr>
          </a:p>
          <a:p>
            <a:pPr>
              <a:buNone/>
            </a:pPr>
            <a:r>
              <a:rPr lang="en-US" sz="1600">
                <a:ea typeface="+mj-lt"/>
                <a:cs typeface="+mj-lt"/>
              </a:rPr>
              <a:t>Trading Economics Commodity Data. https://tradingeconomics.com/commodities</a:t>
            </a:r>
            <a:endParaRPr lang="en-US"/>
          </a:p>
          <a:p>
            <a:pPr>
              <a:buNone/>
            </a:pPr>
            <a:r>
              <a:rPr lang="en-US" sz="1600">
                <a:ea typeface="+mj-lt"/>
                <a:cs typeface="+mj-lt"/>
              </a:rPr>
              <a:t>“New-Car Transaction Prices down More than One Percent in January 2014, According to Kelley Blue Book.” </a:t>
            </a:r>
            <a:r>
              <a:rPr lang="en-US" sz="1600" i="1" err="1">
                <a:ea typeface="+mj-lt"/>
                <a:cs typeface="+mj-lt"/>
              </a:rPr>
              <a:t>MediaRoom</a:t>
            </a:r>
            <a:r>
              <a:rPr lang="en-US" sz="1600">
                <a:ea typeface="+mj-lt"/>
                <a:cs typeface="+mj-lt"/>
              </a:rPr>
              <a:t>, </a:t>
            </a:r>
            <a:r>
              <a:rPr lang="en-US" sz="1600">
                <a:ea typeface="+mj-lt"/>
                <a:cs typeface="+mj-lt"/>
                <a:hlinkClick r:id="rId10"/>
              </a:rPr>
              <a:t>https://mediaroom.kbb.com/2014-02-03-New-Car-Transaction-Prices-Down-More-Than-One-Percent-In-January-2014-According-To-Kelley-Blue-Book</a:t>
            </a:r>
            <a:r>
              <a:rPr lang="en-US" sz="1600">
                <a:ea typeface="+mj-lt"/>
                <a:cs typeface="+mj-lt"/>
              </a:rPr>
              <a:t>. </a:t>
            </a:r>
            <a:endParaRPr lang="en-US" sz="1600"/>
          </a:p>
          <a:p>
            <a:pPr marL="0" indent="0">
              <a:buNone/>
            </a:pPr>
            <a:r>
              <a:rPr lang="en-US" sz="1600" err="1">
                <a:ea typeface="+mj-lt"/>
                <a:cs typeface="+mj-lt"/>
              </a:rPr>
              <a:t>Yobero</a:t>
            </a:r>
            <a:r>
              <a:rPr lang="en-US" sz="1600">
                <a:ea typeface="+mj-lt"/>
                <a:cs typeface="+mj-lt"/>
              </a:rPr>
              <a:t>, Czar. </a:t>
            </a:r>
            <a:r>
              <a:rPr lang="en-US" sz="1600" i="1">
                <a:ea typeface="+mj-lt"/>
                <a:cs typeface="+mj-lt"/>
              </a:rPr>
              <a:t>Simultaneous Equation Models: Estimating Supply and Demand Functions</a:t>
            </a:r>
            <a:r>
              <a:rPr lang="en-US" sz="1600">
                <a:ea typeface="+mj-lt"/>
                <a:cs typeface="+mj-lt"/>
              </a:rPr>
              <a:t>, 12 July 2016, </a:t>
            </a:r>
            <a:r>
              <a:rPr lang="en-US" sz="1600">
                <a:ea typeface="+mj-lt"/>
                <a:cs typeface="+mj-lt"/>
                <a:hlinkClick r:id="rId11"/>
              </a:rPr>
              <a:t>http://rstudio-pubs-static.s3.amazonaws.com/195495_d47be7c818424a3c9bfa5452dd17c6c6.html</a:t>
            </a:r>
            <a:r>
              <a:rPr lang="en-US" sz="1600">
                <a:ea typeface="+mj-lt"/>
                <a:cs typeface="+mj-lt"/>
              </a:rPr>
              <a:t>. </a:t>
            </a:r>
          </a:p>
          <a:p>
            <a:pPr>
              <a:buNone/>
            </a:pPr>
            <a:r>
              <a:rPr lang="en-US" sz="1600">
                <a:ea typeface="+mj-lt"/>
                <a:cs typeface="+mj-lt"/>
              </a:rPr>
              <a:t>Mackay, Alexander, and Nathan H Miller. </a:t>
            </a:r>
            <a:r>
              <a:rPr lang="en-US" sz="1600" i="1">
                <a:ea typeface="+mj-lt"/>
                <a:cs typeface="+mj-lt"/>
              </a:rPr>
              <a:t>Estimating Models of Supply and Demand: Instruments and ...</a:t>
            </a:r>
            <a:r>
              <a:rPr lang="en-US" sz="1600">
                <a:ea typeface="+mj-lt"/>
                <a:cs typeface="+mj-lt"/>
              </a:rPr>
              <a:t> 2021, </a:t>
            </a:r>
            <a:r>
              <a:rPr lang="en-US" sz="1600">
                <a:ea typeface="+mj-lt"/>
                <a:cs typeface="+mj-lt"/>
                <a:hlinkClick r:id="rId12"/>
              </a:rPr>
              <a:t>https://www.hbs.edu/ris/download.aspx?name=19-051.pdf</a:t>
            </a:r>
            <a:r>
              <a:rPr lang="en-US" sz="1600">
                <a:ea typeface="+mj-lt"/>
                <a:cs typeface="+mj-lt"/>
              </a:rPr>
              <a:t>. </a:t>
            </a:r>
            <a:endParaRPr lang="en-US">
              <a:ea typeface="+mj-lt"/>
              <a:cs typeface="+mj-lt"/>
            </a:endParaRPr>
          </a:p>
          <a:p>
            <a:pPr>
              <a:buNone/>
            </a:pPr>
            <a:r>
              <a:rPr lang="en-US" sz="1600" i="1">
                <a:ea typeface="+mj-lt"/>
                <a:cs typeface="+mj-lt"/>
              </a:rPr>
              <a:t>C.-Y.-C. Lin (2011), ''Estimating Supply and Demand in the World Oil Market,'' the Journal of Energy and Development, Vol. 34, Nos. 1 and 2, 2011.</a:t>
            </a:r>
            <a:r>
              <a:rPr lang="en-US" sz="1600">
                <a:ea typeface="+mj-lt"/>
                <a:cs typeface="+mj-lt"/>
              </a:rPr>
              <a:t>, </a:t>
            </a:r>
            <a:r>
              <a:rPr lang="en-US" sz="1600">
                <a:ea typeface="+mj-lt"/>
                <a:cs typeface="+mj-lt"/>
                <a:hlinkClick r:id="rId13"/>
              </a:rPr>
              <a:t>http://www.sciepub.com/reference/16520</a:t>
            </a:r>
            <a:r>
              <a:rPr lang="en-US" sz="1600">
                <a:ea typeface="+mj-lt"/>
                <a:cs typeface="+mj-lt"/>
              </a:rPr>
              <a:t>. </a:t>
            </a:r>
            <a:endParaRPr lang="en-US" sz="1600"/>
          </a:p>
          <a:p>
            <a:pPr>
              <a:buNone/>
            </a:pPr>
            <a:r>
              <a:rPr lang="en-US" sz="1600">
                <a:ea typeface="+mj-lt"/>
                <a:cs typeface="+mj-lt"/>
              </a:rPr>
              <a:t>“National-Level Domestic Average Fare Series.” </a:t>
            </a:r>
            <a:r>
              <a:rPr lang="en-US" sz="1600" i="1">
                <a:ea typeface="+mj-lt"/>
                <a:cs typeface="+mj-lt"/>
              </a:rPr>
              <a:t>National-Level Domestic Average Fare Series | Bureau of Transportation Statistics</a:t>
            </a:r>
            <a:r>
              <a:rPr lang="en-US" sz="1600">
                <a:ea typeface="+mj-lt"/>
                <a:cs typeface="+mj-lt"/>
              </a:rPr>
              <a:t>, </a:t>
            </a:r>
            <a:r>
              <a:rPr lang="en-US" sz="1600">
                <a:ea typeface="+mj-lt"/>
                <a:cs typeface="+mj-lt"/>
                <a:hlinkClick r:id="rId14"/>
              </a:rPr>
              <a:t>https://www.bts.gov/content/national-level-domestic-average-fare-series</a:t>
            </a:r>
            <a:r>
              <a:rPr lang="en-US" sz="1600">
                <a:ea typeface="+mj-lt"/>
                <a:cs typeface="+mj-lt"/>
              </a:rPr>
              <a:t>. </a:t>
            </a:r>
            <a:endParaRPr lang="en-US">
              <a:ea typeface="+mj-lt"/>
              <a:cs typeface="+mj-lt"/>
            </a:endParaRPr>
          </a:p>
          <a:p>
            <a:pPr>
              <a:buNone/>
            </a:pPr>
            <a:r>
              <a:rPr lang="en-US" sz="1600">
                <a:ea typeface="+mj-lt"/>
                <a:cs typeface="+mj-lt"/>
              </a:rPr>
              <a:t>Hill, Kim, et al. “Contribution of the Automotive Industry to the Economies of All Fifty State and the United States.” </a:t>
            </a:r>
            <a:r>
              <a:rPr lang="en-US" sz="1600" i="1">
                <a:ea typeface="+mj-lt"/>
                <a:cs typeface="+mj-lt"/>
              </a:rPr>
              <a:t>Center for Automotive Research</a:t>
            </a:r>
            <a:r>
              <a:rPr lang="en-US" sz="1600">
                <a:ea typeface="+mj-lt"/>
                <a:cs typeface="+mj-lt"/>
              </a:rPr>
              <a:t>, 2 Dec. 2021, </a:t>
            </a:r>
            <a:r>
              <a:rPr lang="en-US" sz="1600">
                <a:ea typeface="+mj-lt"/>
                <a:cs typeface="+mj-lt"/>
                <a:hlinkClick r:id="rId15"/>
              </a:rPr>
              <a:t>https://www.cargroup.org/publication/contribution-of-the-automotive-industry-to-the-economies-of-all-fifty-state-and-the-united-states/</a:t>
            </a:r>
            <a:r>
              <a:rPr lang="en-US" sz="1600">
                <a:ea typeface="+mj-lt"/>
                <a:cs typeface="+mj-lt"/>
              </a:rPr>
              <a:t>. </a:t>
            </a:r>
            <a:endParaRPr lang="en-US">
              <a:ea typeface="+mj-lt"/>
              <a:cs typeface="+mj-lt"/>
            </a:endParaRPr>
          </a:p>
          <a:p>
            <a:pPr>
              <a:buNone/>
            </a:pPr>
            <a:r>
              <a:rPr lang="en-US" sz="1600">
                <a:ea typeface="+mj-lt"/>
                <a:cs typeface="+mj-lt"/>
              </a:rPr>
              <a:t>“The Statistics Portal.” </a:t>
            </a:r>
            <a:r>
              <a:rPr lang="en-US" sz="1600" i="1">
                <a:ea typeface="+mj-lt"/>
                <a:cs typeface="+mj-lt"/>
              </a:rPr>
              <a:t>Statista</a:t>
            </a:r>
            <a:r>
              <a:rPr lang="en-US" sz="1600">
                <a:ea typeface="+mj-lt"/>
                <a:cs typeface="+mj-lt"/>
              </a:rPr>
              <a:t>, </a:t>
            </a:r>
            <a:r>
              <a:rPr lang="en-US" sz="1600">
                <a:ea typeface="+mj-lt"/>
                <a:cs typeface="+mj-lt"/>
                <a:hlinkClick r:id="rId16"/>
              </a:rPr>
              <a:t>https://www.statista.com/</a:t>
            </a:r>
            <a:r>
              <a:rPr lang="en-US" sz="1600">
                <a:ea typeface="+mj-lt"/>
                <a:cs typeface="+mj-lt"/>
              </a:rPr>
              <a:t>. </a:t>
            </a:r>
            <a:endParaRPr lang="en-US"/>
          </a:p>
          <a:p>
            <a:pPr>
              <a:buNone/>
            </a:pPr>
            <a:endParaRPr lang="en-US" sz="1600"/>
          </a:p>
          <a:p>
            <a:pPr marL="0" indent="0">
              <a:buClr>
                <a:srgbClr val="1E5155">
                  <a:lumMod val="40000"/>
                  <a:lumOff val="60000"/>
                </a:srgbClr>
              </a:buClr>
              <a:buNone/>
            </a:pPr>
            <a:endParaRPr lang="en-US" sz="1800"/>
          </a:p>
          <a:p>
            <a:pPr>
              <a:buClr>
                <a:srgbClr val="1E5155">
                  <a:lumMod val="40000"/>
                  <a:lumOff val="60000"/>
                </a:srgbClr>
              </a:buClr>
              <a:buNone/>
            </a:pPr>
            <a:endParaRPr lang="en-US" sz="1800"/>
          </a:p>
          <a:p>
            <a:pPr>
              <a:buClr>
                <a:srgbClr val="1E5155">
                  <a:lumMod val="40000"/>
                  <a:lumOff val="60000"/>
                </a:srgbClr>
              </a:buClr>
              <a:buNone/>
            </a:pPr>
            <a:endParaRPr lang="en-US" sz="1800"/>
          </a:p>
          <a:p>
            <a:pPr>
              <a:buClr>
                <a:srgbClr val="1E5155">
                  <a:lumMod val="40000"/>
                  <a:lumOff val="60000"/>
                </a:srgbClr>
              </a:buClr>
              <a:buNone/>
            </a:pPr>
            <a:endParaRPr lang="en-US" sz="1800"/>
          </a:p>
          <a:p>
            <a:pPr marL="0" indent="0">
              <a:buClr>
                <a:srgbClr val="1E5155">
                  <a:lumMod val="40000"/>
                  <a:lumOff val="60000"/>
                </a:srgbClr>
              </a:buClr>
              <a:buNone/>
            </a:pPr>
            <a:endParaRPr lang="en-US"/>
          </a:p>
          <a:p>
            <a:pPr marL="0" indent="0">
              <a:buClr>
                <a:srgbClr val="8AD0D6"/>
              </a:buClr>
              <a:buNone/>
            </a:pPr>
            <a:endParaRPr lang="en-US"/>
          </a:p>
        </p:txBody>
      </p:sp>
    </p:spTree>
    <p:extLst>
      <p:ext uri="{BB962C8B-B14F-4D97-AF65-F5344CB8AC3E}">
        <p14:creationId xmlns:p14="http://schemas.microsoft.com/office/powerpoint/2010/main" val="18765390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530F04-D12A-42EA-B940-F56D84393CB9}"/>
              </a:ext>
            </a:extLst>
          </p:cNvPr>
          <p:cNvSpPr>
            <a:spLocks noGrp="1"/>
          </p:cNvSpPr>
          <p:nvPr>
            <p:ph type="title"/>
          </p:nvPr>
        </p:nvSpPr>
        <p:spPr>
          <a:xfrm>
            <a:off x="673570" y="246773"/>
            <a:ext cx="9377264" cy="782692"/>
          </a:xfrm>
        </p:spPr>
        <p:txBody>
          <a:bodyPr/>
          <a:lstStyle/>
          <a:p>
            <a:r>
              <a:rPr lang="en-US" sz="4000"/>
              <a:t>Technical discussion</a:t>
            </a:r>
          </a:p>
        </p:txBody>
      </p:sp>
      <p:sp>
        <p:nvSpPr>
          <p:cNvPr id="3" name="Content Placeholder 2">
            <a:extLst>
              <a:ext uri="{FF2B5EF4-FFF2-40B4-BE49-F238E27FC236}">
                <a16:creationId xmlns:a16="http://schemas.microsoft.com/office/drawing/2014/main" id="{1BAC2436-E0CB-449D-BC51-1C2838161091}"/>
              </a:ext>
            </a:extLst>
          </p:cNvPr>
          <p:cNvSpPr>
            <a:spLocks noGrp="1"/>
          </p:cNvSpPr>
          <p:nvPr>
            <p:ph idx="1"/>
          </p:nvPr>
        </p:nvSpPr>
        <p:spPr>
          <a:xfrm>
            <a:off x="595312" y="1181081"/>
            <a:ext cx="10484269" cy="5561588"/>
          </a:xfrm>
        </p:spPr>
        <p:txBody>
          <a:bodyPr vert="horz" lIns="91440" tIns="45720" rIns="91440" bIns="45720" rtlCol="0" anchor="t">
            <a:normAutofit lnSpcReduction="10000"/>
          </a:bodyPr>
          <a:lstStyle/>
          <a:p>
            <a:pPr>
              <a:buClr>
                <a:srgbClr val="8AD0D6"/>
              </a:buClr>
            </a:pPr>
            <a:r>
              <a:rPr lang="en-US" sz="1600">
                <a:solidFill>
                  <a:srgbClr val="FF0000"/>
                </a:solidFill>
              </a:rPr>
              <a:t>The Importance of the Model for Market Analysis</a:t>
            </a:r>
          </a:p>
          <a:p>
            <a:pPr marL="457200" lvl="1" indent="0">
              <a:buClr>
                <a:srgbClr val="8AD0D6"/>
              </a:buClr>
              <a:buNone/>
            </a:pPr>
            <a:r>
              <a:rPr lang="en-US" sz="1400">
                <a:ea typeface="+mj-lt"/>
                <a:cs typeface="+mj-lt"/>
              </a:rPr>
              <a:t>Economic theory suggests that the supply and demand of a particular good or service are a function of that good or services' price and other variables that affect supply and demand. When attempting to evaluate real-world market data, we can use this key principle to conduct supply and demand models for the vehicle sector. Market supply and demand modeling are highly important for corporations competing in the vehicle market as it provides insight into production and pricing strategies. Additionally, the vehicle sector competes in an oligopolistic market with differentiated products. Therefore, estimating supply and demand functions using a simultaneous equations model would enable us to conduct further analysis into competitive pricing strategy using a Bertrand model with differentiated products. </a:t>
            </a:r>
            <a:endParaRPr lang="en-US" sz="1400">
              <a:solidFill>
                <a:srgbClr val="FF0000"/>
              </a:solidFill>
              <a:ea typeface="+mj-lt"/>
              <a:cs typeface="+mj-lt"/>
            </a:endParaRPr>
          </a:p>
          <a:p>
            <a:pPr>
              <a:buClr>
                <a:srgbClr val="8AD0D6"/>
              </a:buClr>
            </a:pPr>
            <a:r>
              <a:rPr lang="en-US" sz="1600">
                <a:solidFill>
                  <a:srgbClr val="FF0000"/>
                </a:solidFill>
                <a:ea typeface="+mj-lt"/>
                <a:cs typeface="+mj-lt"/>
              </a:rPr>
              <a:t>Data Description and Limitations:</a:t>
            </a:r>
            <a:endParaRPr lang="en-US" sz="1600">
              <a:solidFill>
                <a:srgbClr val="FF0000"/>
              </a:solidFill>
            </a:endParaRPr>
          </a:p>
          <a:p>
            <a:pPr marL="457200" lvl="1" indent="0">
              <a:buClr>
                <a:srgbClr val="8AD0D6"/>
              </a:buClr>
              <a:buNone/>
            </a:pPr>
            <a:r>
              <a:rPr lang="en-US" sz="1400">
                <a:ea typeface="+mj-lt"/>
                <a:cs typeface="+mj-lt"/>
              </a:rPr>
              <a:t>For this supply and demand analysis, we used monthly data on total lightweight vehicle sales in the U.S, average vehicle price in the U.S, and exogenous variables such as personal income in the U.S. Many of our exogenous variables, including one of our two endogenous variables, the average price of vehicles in the U.S, required approximation. The price of rubber, and steel/iron needed to be proxied by collecting the monthly producer price index on rubber, steel, and iron, and calculating the goods' monthly inflation rate by finding the percent change from one month to the next. We then identified the current trading price of each commodity and multiplied it by the inflation rate of the previous month which estimated the average price of each commodity. Furthermore, to estimate average air travel prices in the U.S, we are required to convert the Bureau of Transportation's data on quarterly air travel prices to monthly prices using a cubic spline interpolation in Matlab. A sample of these processes is provided on the spreadsheets in the proceeding slides. </a:t>
            </a:r>
          </a:p>
          <a:p>
            <a:pPr marL="457200" lvl="1" indent="0">
              <a:buClr>
                <a:srgbClr val="8AD0D6"/>
              </a:buClr>
              <a:buNone/>
            </a:pPr>
            <a:r>
              <a:rPr lang="en-US" sz="1400">
                <a:ea typeface="+mj-lt"/>
                <a:cs typeface="+mj-lt"/>
              </a:rPr>
              <a:t>While there is an abundance of data on total vehicle sales and indices that provide price and income estimations, there is minimal data on specific model sales, for example, SUV sales and those models' average price. Due to this data specificity problem for quantity of vehicles sold and their price, we are getting inaccurate estimates of the entire vehicle markets supply and demand. Fixing this problem would entail finding data a specific car model and its average monthly price and quantity. </a:t>
            </a:r>
            <a:endParaRPr lang="en-US" sz="1400">
              <a:solidFill>
                <a:srgbClr val="FFFFFF"/>
              </a:solidFill>
              <a:ea typeface="+mj-lt"/>
              <a:cs typeface="+mj-lt"/>
            </a:endParaRPr>
          </a:p>
          <a:p>
            <a:pPr marL="0" indent="0">
              <a:buClr>
                <a:srgbClr val="8AD0D6"/>
              </a:buClr>
              <a:buNone/>
            </a:pPr>
            <a:endParaRPr lang="en-US" sz="1600">
              <a:solidFill>
                <a:srgbClr val="FF0000"/>
              </a:solidFill>
              <a:ea typeface="+mj-lt"/>
              <a:cs typeface="+mj-lt"/>
            </a:endParaRPr>
          </a:p>
          <a:p>
            <a:pPr marL="457200" lvl="1" indent="0">
              <a:buClr>
                <a:srgbClr val="8AD0D6"/>
              </a:buClr>
              <a:buNone/>
            </a:pPr>
            <a:endParaRPr lang="en-US" sz="1400">
              <a:solidFill>
                <a:srgbClr val="FFFFFF"/>
              </a:solidFill>
            </a:endParaRPr>
          </a:p>
        </p:txBody>
      </p:sp>
    </p:spTree>
    <p:extLst>
      <p:ext uri="{BB962C8B-B14F-4D97-AF65-F5344CB8AC3E}">
        <p14:creationId xmlns:p14="http://schemas.microsoft.com/office/powerpoint/2010/main" val="30242828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A93ACE-8129-43F0-ABAA-C070F0E397AA}"/>
              </a:ext>
            </a:extLst>
          </p:cNvPr>
          <p:cNvSpPr>
            <a:spLocks noGrp="1"/>
          </p:cNvSpPr>
          <p:nvPr>
            <p:ph type="title"/>
          </p:nvPr>
        </p:nvSpPr>
        <p:spPr/>
        <p:txBody>
          <a:bodyPr/>
          <a:lstStyle/>
          <a:p>
            <a:r>
              <a:rPr lang="en-US" sz="4000"/>
              <a:t>Technical Discussion (cont.)</a:t>
            </a:r>
          </a:p>
        </p:txBody>
      </p:sp>
      <p:sp>
        <p:nvSpPr>
          <p:cNvPr id="3" name="Content Placeholder 2">
            <a:extLst>
              <a:ext uri="{FF2B5EF4-FFF2-40B4-BE49-F238E27FC236}">
                <a16:creationId xmlns:a16="http://schemas.microsoft.com/office/drawing/2014/main" id="{341DE933-745C-4E5F-8322-6710CA73EC9D}"/>
              </a:ext>
            </a:extLst>
          </p:cNvPr>
          <p:cNvSpPr>
            <a:spLocks noGrp="1"/>
          </p:cNvSpPr>
          <p:nvPr>
            <p:ph idx="1"/>
          </p:nvPr>
        </p:nvSpPr>
        <p:spPr>
          <a:xfrm>
            <a:off x="869908" y="1448811"/>
            <a:ext cx="9179945" cy="4978074"/>
          </a:xfrm>
        </p:spPr>
        <p:txBody>
          <a:bodyPr vert="horz" lIns="91440" tIns="45720" rIns="91440" bIns="45720" rtlCol="0" anchor="t">
            <a:normAutofit fontScale="85000" lnSpcReduction="10000"/>
          </a:bodyPr>
          <a:lstStyle/>
          <a:p>
            <a:r>
              <a:rPr lang="en-US">
                <a:solidFill>
                  <a:srgbClr val="FF0000"/>
                </a:solidFill>
                <a:ea typeface="+mj-lt"/>
                <a:cs typeface="+mj-lt"/>
              </a:rPr>
              <a:t>A Simultaneous equations model for supply and demand estimates</a:t>
            </a:r>
          </a:p>
          <a:p>
            <a:pPr marL="457200" lvl="1" indent="0">
              <a:buClr>
                <a:srgbClr val="8AD0D6"/>
              </a:buClr>
              <a:buNone/>
            </a:pPr>
            <a:r>
              <a:rPr lang="en-US">
                <a:solidFill>
                  <a:srgbClr val="FFFFFF"/>
                </a:solidFill>
              </a:rPr>
              <a:t>A simultaneous equations model can estimate market supply and demand, providing insight into market equilibrium supply and demand. To create this model, we must take the necessary steps to find the structural form of the 2-stage least squares estimation. The first stage is to find the reduced parameters by conducting 2 linear regression models where quantity and price are dependent on the exogenous variables being observed (Personal Income, Air Travel Prices, Gas Prices, Rubber Prices, and Steel/Iron Prices). Such linear models will provide details on the effects of an exogenous price change on the market equilibrium price and quantity. Finding the fitted values of the price reduced parameters linear model gives us a predicted value of price which can now be used as an independent variable for the demand and supply linear models. These supply and demand models are determined by the 2 structural form equations (stage 2) where the quantity demanded, and quantity supplied is dependent on the predicted price of vehicles among the other exogenous variables. The structural form equations show the effects of changes in the exogenous variables, which now include the predicted values of price, on the quantity demanded and quantity supplied. Once the supply and demand equations are created, we can estimate the points at which the demand and supply curves intersect for equilibrium analysis. Beyond this, we can evaluate changes in each variables' coefficient. This will determine how shifts in the supply or demand curve, as a result of changes of exogenous variable price, affect the market equilibrium price and quantity. The R code for this model is provided on the proceeding slides. </a:t>
            </a:r>
          </a:p>
          <a:p>
            <a:pPr marL="457200" lvl="1" indent="0">
              <a:buNone/>
            </a:pPr>
            <a:endParaRPr lang="en-US">
              <a:solidFill>
                <a:srgbClr val="FF0000"/>
              </a:solidFill>
            </a:endParaRPr>
          </a:p>
          <a:p>
            <a:pPr lvl="1">
              <a:buClr>
                <a:srgbClr val="8AD0D6"/>
              </a:buClr>
            </a:pPr>
            <a:endParaRPr lang="en-US">
              <a:solidFill>
                <a:srgbClr val="FF0000"/>
              </a:solidFill>
            </a:endParaRPr>
          </a:p>
          <a:p>
            <a:pPr lvl="1">
              <a:buClr>
                <a:srgbClr val="8AD0D6"/>
              </a:buClr>
            </a:pPr>
            <a:endParaRPr lang="en-US">
              <a:solidFill>
                <a:srgbClr val="FFFFFF"/>
              </a:solidFill>
            </a:endParaRPr>
          </a:p>
        </p:txBody>
      </p:sp>
    </p:spTree>
    <p:extLst>
      <p:ext uri="{BB962C8B-B14F-4D97-AF65-F5344CB8AC3E}">
        <p14:creationId xmlns:p14="http://schemas.microsoft.com/office/powerpoint/2010/main" val="42736117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2EAC4A-93F7-4D88-9343-EF6FA53437F7}"/>
              </a:ext>
            </a:extLst>
          </p:cNvPr>
          <p:cNvSpPr>
            <a:spLocks noGrp="1"/>
          </p:cNvSpPr>
          <p:nvPr>
            <p:ph type="title"/>
          </p:nvPr>
        </p:nvSpPr>
        <p:spPr/>
        <p:txBody>
          <a:bodyPr/>
          <a:lstStyle/>
          <a:p>
            <a:r>
              <a:rPr lang="en-US"/>
              <a:t>A Proxy for Average Vehicle Price</a:t>
            </a:r>
          </a:p>
        </p:txBody>
      </p:sp>
      <p:pic>
        <p:nvPicPr>
          <p:cNvPr id="4" name="Picture 4" descr="Table&#10;&#10;Description automatically generated">
            <a:extLst>
              <a:ext uri="{FF2B5EF4-FFF2-40B4-BE49-F238E27FC236}">
                <a16:creationId xmlns:a16="http://schemas.microsoft.com/office/drawing/2014/main" id="{4F8F9CEA-AD63-4033-A4AB-EFCBDC8A547D}"/>
              </a:ext>
            </a:extLst>
          </p:cNvPr>
          <p:cNvPicPr>
            <a:picLocks noGrp="1" noChangeAspect="1"/>
          </p:cNvPicPr>
          <p:nvPr>
            <p:ph idx="1"/>
          </p:nvPr>
        </p:nvPicPr>
        <p:blipFill>
          <a:blip r:embed="rId2"/>
          <a:stretch>
            <a:fillRect/>
          </a:stretch>
        </p:blipFill>
        <p:spPr>
          <a:xfrm>
            <a:off x="1921076" y="1660822"/>
            <a:ext cx="7547750" cy="5001868"/>
          </a:xfrm>
        </p:spPr>
      </p:pic>
      <p:sp>
        <p:nvSpPr>
          <p:cNvPr id="5" name="TextBox 4">
            <a:extLst>
              <a:ext uri="{FF2B5EF4-FFF2-40B4-BE49-F238E27FC236}">
                <a16:creationId xmlns:a16="http://schemas.microsoft.com/office/drawing/2014/main" id="{B8A1FD92-1140-42BA-800A-3AF209E1936A}"/>
              </a:ext>
            </a:extLst>
          </p:cNvPr>
          <p:cNvSpPr txBox="1"/>
          <p:nvPr/>
        </p:nvSpPr>
        <p:spPr>
          <a:xfrm>
            <a:off x="1358284" y="1217721"/>
            <a:ext cx="610931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FF0000"/>
                </a:solidFill>
              </a:rPr>
              <a:t>A sample of the spreadsheet</a:t>
            </a:r>
          </a:p>
        </p:txBody>
      </p:sp>
    </p:spTree>
    <p:extLst>
      <p:ext uri="{BB962C8B-B14F-4D97-AF65-F5344CB8AC3E}">
        <p14:creationId xmlns:p14="http://schemas.microsoft.com/office/powerpoint/2010/main" val="21471541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F3F27A-5330-4E84-8BCA-07AE0015BD6D}"/>
              </a:ext>
            </a:extLst>
          </p:cNvPr>
          <p:cNvSpPr>
            <a:spLocks noGrp="1"/>
          </p:cNvSpPr>
          <p:nvPr>
            <p:ph type="title"/>
          </p:nvPr>
        </p:nvSpPr>
        <p:spPr/>
        <p:txBody>
          <a:bodyPr/>
          <a:lstStyle/>
          <a:p>
            <a:r>
              <a:rPr lang="en-US"/>
              <a:t>A Proxy for Average Iron/Steel Price</a:t>
            </a:r>
          </a:p>
        </p:txBody>
      </p:sp>
      <p:pic>
        <p:nvPicPr>
          <p:cNvPr id="4" name="Picture 4" descr="Table&#10;&#10;Description automatically generated">
            <a:extLst>
              <a:ext uri="{FF2B5EF4-FFF2-40B4-BE49-F238E27FC236}">
                <a16:creationId xmlns:a16="http://schemas.microsoft.com/office/drawing/2014/main" id="{76B65378-6B9C-404D-990D-8615E207731D}"/>
              </a:ext>
            </a:extLst>
          </p:cNvPr>
          <p:cNvPicPr>
            <a:picLocks noGrp="1" noChangeAspect="1"/>
          </p:cNvPicPr>
          <p:nvPr>
            <p:ph idx="1"/>
          </p:nvPr>
        </p:nvPicPr>
        <p:blipFill>
          <a:blip r:embed="rId2"/>
          <a:stretch>
            <a:fillRect/>
          </a:stretch>
        </p:blipFill>
        <p:spPr>
          <a:xfrm>
            <a:off x="2657295" y="2008530"/>
            <a:ext cx="5342903" cy="4565383"/>
          </a:xfrm>
        </p:spPr>
      </p:pic>
      <p:sp>
        <p:nvSpPr>
          <p:cNvPr id="5" name="TextBox 4">
            <a:extLst>
              <a:ext uri="{FF2B5EF4-FFF2-40B4-BE49-F238E27FC236}">
                <a16:creationId xmlns:a16="http://schemas.microsoft.com/office/drawing/2014/main" id="{9D7663B2-5262-40ED-AFBE-D9BFD75002CB}"/>
              </a:ext>
            </a:extLst>
          </p:cNvPr>
          <p:cNvSpPr txBox="1"/>
          <p:nvPr/>
        </p:nvSpPr>
        <p:spPr>
          <a:xfrm>
            <a:off x="1410070" y="1454459"/>
            <a:ext cx="605752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FF0000"/>
                </a:solidFill>
              </a:rPr>
              <a:t>A sample of the spreadsheet</a:t>
            </a:r>
          </a:p>
        </p:txBody>
      </p:sp>
    </p:spTree>
    <p:extLst>
      <p:ext uri="{BB962C8B-B14F-4D97-AF65-F5344CB8AC3E}">
        <p14:creationId xmlns:p14="http://schemas.microsoft.com/office/powerpoint/2010/main" val="9074193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50DCB6-09FD-42B6-B750-89A9ABE1776D}"/>
              </a:ext>
            </a:extLst>
          </p:cNvPr>
          <p:cNvSpPr>
            <a:spLocks noGrp="1"/>
          </p:cNvSpPr>
          <p:nvPr>
            <p:ph type="title"/>
          </p:nvPr>
        </p:nvSpPr>
        <p:spPr/>
        <p:txBody>
          <a:bodyPr/>
          <a:lstStyle/>
          <a:p>
            <a:r>
              <a:rPr lang="en-US"/>
              <a:t>A Proxy for Rubber Prices</a:t>
            </a:r>
          </a:p>
        </p:txBody>
      </p:sp>
      <p:pic>
        <p:nvPicPr>
          <p:cNvPr id="4" name="Picture 4" descr="Table&#10;&#10;Description automatically generated">
            <a:extLst>
              <a:ext uri="{FF2B5EF4-FFF2-40B4-BE49-F238E27FC236}">
                <a16:creationId xmlns:a16="http://schemas.microsoft.com/office/drawing/2014/main" id="{CE52D514-60D7-44B3-A9D1-1A1F84FC29BE}"/>
              </a:ext>
            </a:extLst>
          </p:cNvPr>
          <p:cNvPicPr>
            <a:picLocks noGrp="1" noChangeAspect="1"/>
          </p:cNvPicPr>
          <p:nvPr>
            <p:ph idx="1"/>
          </p:nvPr>
        </p:nvPicPr>
        <p:blipFill>
          <a:blip r:embed="rId2"/>
          <a:stretch>
            <a:fillRect/>
          </a:stretch>
        </p:blipFill>
        <p:spPr>
          <a:xfrm>
            <a:off x="6516856" y="1535054"/>
            <a:ext cx="2780230" cy="5061053"/>
          </a:xfrm>
        </p:spPr>
      </p:pic>
      <p:sp>
        <p:nvSpPr>
          <p:cNvPr id="5" name="TextBox 4">
            <a:extLst>
              <a:ext uri="{FF2B5EF4-FFF2-40B4-BE49-F238E27FC236}">
                <a16:creationId xmlns:a16="http://schemas.microsoft.com/office/drawing/2014/main" id="{5EFD41E4-F966-4B0F-A198-87CAF37244E7}"/>
              </a:ext>
            </a:extLst>
          </p:cNvPr>
          <p:cNvSpPr txBox="1"/>
          <p:nvPr/>
        </p:nvSpPr>
        <p:spPr>
          <a:xfrm>
            <a:off x="2416207" y="1424867"/>
            <a:ext cx="423760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FF0000"/>
                </a:solidFill>
              </a:rPr>
              <a:t>A sample of the spreadsheet</a:t>
            </a:r>
          </a:p>
        </p:txBody>
      </p:sp>
    </p:spTree>
    <p:extLst>
      <p:ext uri="{BB962C8B-B14F-4D97-AF65-F5344CB8AC3E}">
        <p14:creationId xmlns:p14="http://schemas.microsoft.com/office/powerpoint/2010/main" val="42636256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8A3C342-1D03-412F-8DD3-BF519E8E0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D358513-A55D-418B-9117-6B7FBC1E2AA2}"/>
              </a:ext>
            </a:extLst>
          </p:cNvPr>
          <p:cNvSpPr>
            <a:spLocks noGrp="1"/>
          </p:cNvSpPr>
          <p:nvPr>
            <p:ph type="title"/>
          </p:nvPr>
        </p:nvSpPr>
        <p:spPr>
          <a:xfrm>
            <a:off x="571175" y="567062"/>
            <a:ext cx="6265945" cy="1101362"/>
          </a:xfrm>
        </p:spPr>
        <p:txBody>
          <a:bodyPr>
            <a:normAutofit/>
          </a:bodyPr>
          <a:lstStyle/>
          <a:p>
            <a:r>
              <a:rPr lang="en-US">
                <a:solidFill>
                  <a:srgbClr val="EBEBEB"/>
                </a:solidFill>
              </a:rPr>
              <a:t>Background</a:t>
            </a:r>
          </a:p>
        </p:txBody>
      </p:sp>
      <p:sp>
        <p:nvSpPr>
          <p:cNvPr id="3" name="Content Placeholder 2">
            <a:extLst>
              <a:ext uri="{FF2B5EF4-FFF2-40B4-BE49-F238E27FC236}">
                <a16:creationId xmlns:a16="http://schemas.microsoft.com/office/drawing/2014/main" id="{14C4D7FA-2F1F-4D8C-AF8D-BB2AC34CF037}"/>
              </a:ext>
            </a:extLst>
          </p:cNvPr>
          <p:cNvSpPr>
            <a:spLocks noGrp="1"/>
          </p:cNvSpPr>
          <p:nvPr>
            <p:ph idx="1"/>
          </p:nvPr>
        </p:nvSpPr>
        <p:spPr>
          <a:xfrm>
            <a:off x="303506" y="1498595"/>
            <a:ext cx="6533613" cy="4860091"/>
          </a:xfrm>
        </p:spPr>
        <p:txBody>
          <a:bodyPr vert="horz" lIns="91440" tIns="45720" rIns="91440" bIns="45720" rtlCol="0" anchor="t">
            <a:noAutofit/>
          </a:bodyPr>
          <a:lstStyle/>
          <a:p>
            <a:pPr>
              <a:lnSpc>
                <a:spcPct val="90000"/>
              </a:lnSpc>
            </a:pPr>
            <a:r>
              <a:rPr lang="en-US" sz="1600">
                <a:solidFill>
                  <a:srgbClr val="FFFFFF"/>
                </a:solidFill>
                <a:ea typeface="+mj-lt"/>
                <a:cs typeface="+mj-lt"/>
              </a:rPr>
              <a:t>Over the past two decades, the automobile sector has played a key factor in economic growth. Data indicates that the industry historically contributes nearly 3.5 percent of the total U.S GDP.</a:t>
            </a:r>
          </a:p>
          <a:p>
            <a:pPr>
              <a:lnSpc>
                <a:spcPct val="90000"/>
              </a:lnSpc>
              <a:buClr>
                <a:srgbClr val="8AD0D6"/>
              </a:buClr>
            </a:pPr>
            <a:r>
              <a:rPr lang="en-US" sz="1600">
                <a:solidFill>
                  <a:srgbClr val="FFFFFF"/>
                </a:solidFill>
                <a:ea typeface="+mj-lt"/>
                <a:cs typeface="+mj-lt"/>
              </a:rPr>
              <a:t>3 major reasons for the sectors importance in the economy:</a:t>
            </a:r>
          </a:p>
          <a:p>
            <a:pPr lvl="1">
              <a:lnSpc>
                <a:spcPct val="90000"/>
              </a:lnSpc>
              <a:buClr>
                <a:srgbClr val="8AD0D6"/>
              </a:buClr>
            </a:pPr>
            <a:r>
              <a:rPr lang="en-US" sz="1600" b="1">
                <a:solidFill>
                  <a:srgbClr val="FF0000"/>
                </a:solidFill>
                <a:ea typeface="+mj-lt"/>
                <a:cs typeface="+mj-lt"/>
              </a:rPr>
              <a:t>Employment</a:t>
            </a:r>
            <a:r>
              <a:rPr lang="en-US" sz="1600" b="1">
                <a:solidFill>
                  <a:srgbClr val="FFFFFF"/>
                </a:solidFill>
                <a:ea typeface="+mj-lt"/>
                <a:cs typeface="+mj-lt"/>
              </a:rPr>
              <a:t>:</a:t>
            </a:r>
            <a:r>
              <a:rPr lang="en-US" sz="1600">
                <a:solidFill>
                  <a:srgbClr val="FFFFFF"/>
                </a:solidFill>
                <a:ea typeface="+mj-lt"/>
                <a:cs typeface="+mj-lt"/>
              </a:rPr>
              <a:t> The sector provides nearly 8 million jobs in various supporting industries. This is 5 percent of all employment in the labor force.</a:t>
            </a:r>
          </a:p>
          <a:p>
            <a:pPr lvl="1">
              <a:lnSpc>
                <a:spcPct val="90000"/>
              </a:lnSpc>
              <a:buClr>
                <a:srgbClr val="8AD0D6"/>
              </a:buClr>
            </a:pPr>
            <a:r>
              <a:rPr lang="en-US" sz="1600" b="1">
                <a:solidFill>
                  <a:srgbClr val="FF0000"/>
                </a:solidFill>
                <a:ea typeface="+mj-lt"/>
                <a:cs typeface="+mj-lt"/>
              </a:rPr>
              <a:t>Spending</a:t>
            </a:r>
            <a:r>
              <a:rPr lang="en-US" sz="1600">
                <a:solidFill>
                  <a:srgbClr val="FFFFFF"/>
                </a:solidFill>
                <a:ea typeface="+mj-lt"/>
                <a:cs typeface="+mj-lt"/>
              </a:rPr>
              <a:t>: The sector is a massive consumer in the materials required to manufacture vehicles, inevitably supporting other sectors.</a:t>
            </a:r>
          </a:p>
          <a:p>
            <a:pPr lvl="1">
              <a:lnSpc>
                <a:spcPct val="90000"/>
              </a:lnSpc>
              <a:buClr>
                <a:srgbClr val="8AD0D6"/>
              </a:buClr>
            </a:pPr>
            <a:r>
              <a:rPr lang="en-US" sz="1600" b="1">
                <a:solidFill>
                  <a:srgbClr val="FF0000"/>
                </a:solidFill>
                <a:ea typeface="+mj-lt"/>
                <a:cs typeface="+mj-lt"/>
              </a:rPr>
              <a:t>Accessibility/Quality of life</a:t>
            </a:r>
            <a:r>
              <a:rPr lang="en-US" sz="1600">
                <a:solidFill>
                  <a:srgbClr val="FFFFFF"/>
                </a:solidFill>
                <a:ea typeface="+mj-lt"/>
                <a:cs typeface="+mj-lt"/>
              </a:rPr>
              <a:t>: Increased accessibility and quality of life cause an increase in consumer spending. </a:t>
            </a:r>
            <a:endParaRPr lang="en-US" sz="1600">
              <a:solidFill>
                <a:srgbClr val="FFFFFF"/>
              </a:solidFill>
            </a:endParaRPr>
          </a:p>
          <a:p>
            <a:pPr>
              <a:lnSpc>
                <a:spcPct val="90000"/>
              </a:lnSpc>
              <a:buClr>
                <a:srgbClr val="8AD0D6"/>
              </a:buClr>
            </a:pPr>
            <a:r>
              <a:rPr lang="en-US" sz="1600">
                <a:solidFill>
                  <a:srgbClr val="FFFFFF"/>
                </a:solidFill>
              </a:rPr>
              <a:t>Due to its importance, companies and policy-makers are interested in better understanding factors impacting the automobile market so they can make informed production-pricing strategies and policy decisions. </a:t>
            </a:r>
          </a:p>
          <a:p>
            <a:pPr marL="0" indent="0">
              <a:lnSpc>
                <a:spcPct val="90000"/>
              </a:lnSpc>
              <a:buClr>
                <a:srgbClr val="8AD0D6"/>
              </a:buClr>
              <a:buNone/>
            </a:pPr>
            <a:endParaRPr lang="en-US" sz="1600">
              <a:solidFill>
                <a:srgbClr val="FFFFFF"/>
              </a:solidFill>
            </a:endParaRPr>
          </a:p>
        </p:txBody>
      </p:sp>
      <p:sp>
        <p:nvSpPr>
          <p:cNvPr id="12" name="Freeform 31">
            <a:extLst>
              <a:ext uri="{FF2B5EF4-FFF2-40B4-BE49-F238E27FC236}">
                <a16:creationId xmlns:a16="http://schemas.microsoft.com/office/drawing/2014/main" id="{81CC9B02-E087-4350-AEBD-2C3CF001AF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15974"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pic>
        <p:nvPicPr>
          <p:cNvPr id="5" name="Picture 2" descr="Remove car lanes, restrict vehicles and improve transit to reduce traffic  congestion">
            <a:extLst>
              <a:ext uri="{FF2B5EF4-FFF2-40B4-BE49-F238E27FC236}">
                <a16:creationId xmlns:a16="http://schemas.microsoft.com/office/drawing/2014/main" id="{A4CEE785-D1A7-468B-A518-A3B6E1561CE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5755" r="33536"/>
          <a:stretch/>
        </p:blipFill>
        <p:spPr bwMode="auto">
          <a:xfrm>
            <a:off x="7229175" y="1"/>
            <a:ext cx="4963245" cy="6858001"/>
          </a:xfrm>
          <a:custGeom>
            <a:avLst/>
            <a:gdLst/>
            <a:ahLst/>
            <a:cxnLst/>
            <a:rect l="l" t="t" r="r" b="b"/>
            <a:pathLst>
              <a:path w="4963245" h="6858001">
                <a:moveTo>
                  <a:pt x="1177" y="0"/>
                </a:moveTo>
                <a:lnTo>
                  <a:pt x="1344715" y="0"/>
                </a:lnTo>
                <a:lnTo>
                  <a:pt x="1344715" y="1"/>
                </a:lnTo>
                <a:lnTo>
                  <a:pt x="4963245" y="1"/>
                </a:lnTo>
                <a:lnTo>
                  <a:pt x="4963244" y="6858001"/>
                </a:lnTo>
                <a:lnTo>
                  <a:pt x="900697" y="6858001"/>
                </a:lnTo>
                <a:lnTo>
                  <a:pt x="900697" y="6858000"/>
                </a:lnTo>
                <a:lnTo>
                  <a:pt x="0" y="6858000"/>
                </a:lnTo>
                <a:lnTo>
                  <a:pt x="5883" y="6817538"/>
                </a:lnTo>
                <a:lnTo>
                  <a:pt x="23196" y="6698894"/>
                </a:lnTo>
                <a:lnTo>
                  <a:pt x="35299" y="6612483"/>
                </a:lnTo>
                <a:lnTo>
                  <a:pt x="48073" y="6509613"/>
                </a:lnTo>
                <a:lnTo>
                  <a:pt x="63369" y="6387541"/>
                </a:lnTo>
                <a:lnTo>
                  <a:pt x="79506" y="6252438"/>
                </a:lnTo>
                <a:lnTo>
                  <a:pt x="96483" y="6100191"/>
                </a:lnTo>
                <a:lnTo>
                  <a:pt x="114469" y="5934227"/>
                </a:lnTo>
                <a:lnTo>
                  <a:pt x="132454" y="5753862"/>
                </a:lnTo>
                <a:lnTo>
                  <a:pt x="150776" y="5561838"/>
                </a:lnTo>
                <a:lnTo>
                  <a:pt x="167753" y="5354726"/>
                </a:lnTo>
                <a:lnTo>
                  <a:pt x="184058" y="5138013"/>
                </a:lnTo>
                <a:lnTo>
                  <a:pt x="198849" y="4908956"/>
                </a:lnTo>
                <a:lnTo>
                  <a:pt x="212969" y="4670298"/>
                </a:lnTo>
                <a:lnTo>
                  <a:pt x="226248" y="4421352"/>
                </a:lnTo>
                <a:lnTo>
                  <a:pt x="230955" y="4293793"/>
                </a:lnTo>
                <a:lnTo>
                  <a:pt x="236165" y="4163492"/>
                </a:lnTo>
                <a:lnTo>
                  <a:pt x="241040" y="4031133"/>
                </a:lnTo>
                <a:lnTo>
                  <a:pt x="244234" y="3898087"/>
                </a:lnTo>
                <a:lnTo>
                  <a:pt x="247091" y="3762299"/>
                </a:lnTo>
                <a:lnTo>
                  <a:pt x="250117" y="3625139"/>
                </a:lnTo>
                <a:lnTo>
                  <a:pt x="252134" y="3485236"/>
                </a:lnTo>
                <a:lnTo>
                  <a:pt x="252134" y="3343961"/>
                </a:lnTo>
                <a:lnTo>
                  <a:pt x="253142" y="3201315"/>
                </a:lnTo>
                <a:lnTo>
                  <a:pt x="252134" y="3057297"/>
                </a:lnTo>
                <a:lnTo>
                  <a:pt x="250117" y="2911221"/>
                </a:lnTo>
                <a:lnTo>
                  <a:pt x="248268" y="2765146"/>
                </a:lnTo>
                <a:lnTo>
                  <a:pt x="244234" y="2617013"/>
                </a:lnTo>
                <a:lnTo>
                  <a:pt x="240032" y="2467509"/>
                </a:lnTo>
                <a:lnTo>
                  <a:pt x="235157" y="2318004"/>
                </a:lnTo>
                <a:lnTo>
                  <a:pt x="228266" y="2167128"/>
                </a:lnTo>
                <a:lnTo>
                  <a:pt x="220029" y="2014881"/>
                </a:lnTo>
                <a:lnTo>
                  <a:pt x="212129" y="1861947"/>
                </a:lnTo>
                <a:lnTo>
                  <a:pt x="202044" y="1709014"/>
                </a:lnTo>
                <a:lnTo>
                  <a:pt x="189941" y="1554023"/>
                </a:lnTo>
                <a:lnTo>
                  <a:pt x="177839" y="1401090"/>
                </a:lnTo>
                <a:lnTo>
                  <a:pt x="163887" y="1245413"/>
                </a:lnTo>
                <a:lnTo>
                  <a:pt x="148591" y="1089051"/>
                </a:lnTo>
                <a:lnTo>
                  <a:pt x="132455" y="934746"/>
                </a:lnTo>
                <a:lnTo>
                  <a:pt x="113629" y="778383"/>
                </a:lnTo>
                <a:lnTo>
                  <a:pt x="93458" y="622707"/>
                </a:lnTo>
                <a:lnTo>
                  <a:pt x="73455" y="466344"/>
                </a:lnTo>
                <a:lnTo>
                  <a:pt x="50091" y="310668"/>
                </a:lnTo>
                <a:lnTo>
                  <a:pt x="26222" y="155677"/>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5915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0C59BD-D00C-48DD-A95B-458B0E0383BC}"/>
              </a:ext>
            </a:extLst>
          </p:cNvPr>
          <p:cNvSpPr>
            <a:spLocks noGrp="1"/>
          </p:cNvSpPr>
          <p:nvPr>
            <p:ph type="title"/>
          </p:nvPr>
        </p:nvSpPr>
        <p:spPr>
          <a:xfrm>
            <a:off x="398977" y="390934"/>
            <a:ext cx="10203311" cy="1462314"/>
          </a:xfrm>
        </p:spPr>
        <p:txBody>
          <a:bodyPr/>
          <a:lstStyle/>
          <a:p>
            <a:r>
              <a:rPr lang="en-US" sz="4000"/>
              <a:t>An Estimate for Monthly Air Travel Prices: Cubic spline Interpolation (Matlab)</a:t>
            </a:r>
          </a:p>
        </p:txBody>
      </p:sp>
      <p:pic>
        <p:nvPicPr>
          <p:cNvPr id="4" name="Picture 4">
            <a:extLst>
              <a:ext uri="{FF2B5EF4-FFF2-40B4-BE49-F238E27FC236}">
                <a16:creationId xmlns:a16="http://schemas.microsoft.com/office/drawing/2014/main" id="{7D3113AE-ECC0-4EDA-8FAD-C673AE78F8EC}"/>
              </a:ext>
            </a:extLst>
          </p:cNvPr>
          <p:cNvPicPr>
            <a:picLocks noGrp="1" noChangeAspect="1"/>
          </p:cNvPicPr>
          <p:nvPr>
            <p:ph idx="1"/>
          </p:nvPr>
        </p:nvPicPr>
        <p:blipFill>
          <a:blip r:embed="rId2"/>
          <a:stretch>
            <a:fillRect/>
          </a:stretch>
        </p:blipFill>
        <p:spPr>
          <a:xfrm>
            <a:off x="2449755" y="2341443"/>
            <a:ext cx="6261051" cy="4402625"/>
          </a:xfrm>
        </p:spPr>
      </p:pic>
      <p:sp>
        <p:nvSpPr>
          <p:cNvPr id="5" name="TextBox 4">
            <a:extLst>
              <a:ext uri="{FF2B5EF4-FFF2-40B4-BE49-F238E27FC236}">
                <a16:creationId xmlns:a16="http://schemas.microsoft.com/office/drawing/2014/main" id="{6812BC91-541E-42C3-A3B4-E462ECA062D9}"/>
              </a:ext>
            </a:extLst>
          </p:cNvPr>
          <p:cNvSpPr txBox="1"/>
          <p:nvPr/>
        </p:nvSpPr>
        <p:spPr>
          <a:xfrm>
            <a:off x="1010576" y="1971181"/>
            <a:ext cx="645702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FF0000"/>
                </a:solidFill>
              </a:rPr>
              <a:t>A sample of the spreadsheet</a:t>
            </a:r>
          </a:p>
        </p:txBody>
      </p:sp>
    </p:spTree>
    <p:extLst>
      <p:ext uri="{BB962C8B-B14F-4D97-AF65-F5344CB8AC3E}">
        <p14:creationId xmlns:p14="http://schemas.microsoft.com/office/powerpoint/2010/main" val="8436765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CDC727-96CA-43B0-98D5-A7C1B7FAE33E}"/>
              </a:ext>
            </a:extLst>
          </p:cNvPr>
          <p:cNvSpPr>
            <a:spLocks noGrp="1"/>
          </p:cNvSpPr>
          <p:nvPr>
            <p:ph type="title"/>
          </p:nvPr>
        </p:nvSpPr>
        <p:spPr/>
        <p:txBody>
          <a:bodyPr/>
          <a:lstStyle/>
          <a:p>
            <a:r>
              <a:rPr lang="en-US"/>
              <a:t>Cubic Spline Interpolation</a:t>
            </a:r>
            <a:br>
              <a:rPr lang="en-US"/>
            </a:br>
            <a:r>
              <a:rPr lang="en-US"/>
              <a:t> </a:t>
            </a:r>
            <a:r>
              <a:rPr lang="en-US" sz="2800">
                <a:solidFill>
                  <a:srgbClr val="FF0000"/>
                </a:solidFill>
              </a:rPr>
              <a:t>Matlab Code</a:t>
            </a:r>
          </a:p>
        </p:txBody>
      </p:sp>
      <p:pic>
        <p:nvPicPr>
          <p:cNvPr id="4" name="Picture 4" descr="Calendar&#10;&#10;Description automatically generated">
            <a:extLst>
              <a:ext uri="{FF2B5EF4-FFF2-40B4-BE49-F238E27FC236}">
                <a16:creationId xmlns:a16="http://schemas.microsoft.com/office/drawing/2014/main" id="{FBD9E2BA-8B71-4B70-80F0-CFE8061B0FAC}"/>
              </a:ext>
            </a:extLst>
          </p:cNvPr>
          <p:cNvPicPr>
            <a:picLocks noGrp="1" noChangeAspect="1"/>
          </p:cNvPicPr>
          <p:nvPr>
            <p:ph idx="1"/>
          </p:nvPr>
        </p:nvPicPr>
        <p:blipFill>
          <a:blip r:embed="rId2"/>
          <a:stretch>
            <a:fillRect/>
          </a:stretch>
        </p:blipFill>
        <p:spPr>
          <a:xfrm>
            <a:off x="259934" y="2006874"/>
            <a:ext cx="11321316" cy="3695723"/>
          </a:xfrm>
        </p:spPr>
      </p:pic>
    </p:spTree>
    <p:extLst>
      <p:ext uri="{BB962C8B-B14F-4D97-AF65-F5344CB8AC3E}">
        <p14:creationId xmlns:p14="http://schemas.microsoft.com/office/powerpoint/2010/main" val="2055599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6908BC-3B72-4A9E-8850-D66427470A2E}"/>
              </a:ext>
            </a:extLst>
          </p:cNvPr>
          <p:cNvSpPr>
            <a:spLocks noGrp="1"/>
          </p:cNvSpPr>
          <p:nvPr>
            <p:ph type="title"/>
          </p:nvPr>
        </p:nvSpPr>
        <p:spPr/>
        <p:txBody>
          <a:bodyPr/>
          <a:lstStyle/>
          <a:p>
            <a:r>
              <a:rPr lang="en-US" sz="3200">
                <a:solidFill>
                  <a:schemeClr val="tx1"/>
                </a:solidFill>
              </a:rPr>
              <a:t>R code:</a:t>
            </a:r>
            <a:r>
              <a:rPr lang="en-US" sz="2400">
                <a:solidFill>
                  <a:srgbClr val="FF0000"/>
                </a:solidFill>
              </a:rPr>
              <a:t> </a:t>
            </a:r>
            <a:br>
              <a:rPr lang="en-US" sz="2400">
                <a:solidFill>
                  <a:srgbClr val="FF0000"/>
                </a:solidFill>
              </a:rPr>
            </a:br>
            <a:br>
              <a:rPr lang="en-US" sz="2400">
                <a:solidFill>
                  <a:srgbClr val="FF0000"/>
                </a:solidFill>
              </a:rPr>
            </a:br>
            <a:r>
              <a:rPr lang="en-US" sz="2400">
                <a:solidFill>
                  <a:srgbClr val="FF0000"/>
                </a:solidFill>
              </a:rPr>
              <a:t>Simultaneous Equations Supply and Demand Model</a:t>
            </a:r>
          </a:p>
        </p:txBody>
      </p:sp>
      <p:pic>
        <p:nvPicPr>
          <p:cNvPr id="4" name="Picture 4" descr="Text&#10;&#10;Description automatically generated">
            <a:extLst>
              <a:ext uri="{FF2B5EF4-FFF2-40B4-BE49-F238E27FC236}">
                <a16:creationId xmlns:a16="http://schemas.microsoft.com/office/drawing/2014/main" id="{C62C601A-B30E-4D2C-AAAF-D4AAC69F8B7C}"/>
              </a:ext>
            </a:extLst>
          </p:cNvPr>
          <p:cNvPicPr>
            <a:picLocks noGrp="1" noChangeAspect="1"/>
          </p:cNvPicPr>
          <p:nvPr>
            <p:ph idx="1"/>
          </p:nvPr>
        </p:nvPicPr>
        <p:blipFill>
          <a:blip r:embed="rId2"/>
          <a:stretch>
            <a:fillRect/>
          </a:stretch>
        </p:blipFill>
        <p:spPr>
          <a:xfrm>
            <a:off x="1555375" y="2052918"/>
            <a:ext cx="8042414" cy="4195481"/>
          </a:xfrm>
        </p:spPr>
      </p:pic>
    </p:spTree>
    <p:extLst>
      <p:ext uri="{BB962C8B-B14F-4D97-AF65-F5344CB8AC3E}">
        <p14:creationId xmlns:p14="http://schemas.microsoft.com/office/powerpoint/2010/main" val="40348986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362849A-570D-49DB-954C-63F144E88A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CA42011-E478-428B-9D15-A98E338BF8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4" name="Freeform 7">
            <a:extLst>
              <a:ext uri="{FF2B5EF4-FFF2-40B4-BE49-F238E27FC236}">
                <a16:creationId xmlns:a16="http://schemas.microsoft.com/office/drawing/2014/main" id="{9ED2773C-FE51-4632-BA46-036BDCDA6E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5C4766D7-ED34-45B7-BFD3-665988561B1E}"/>
              </a:ext>
            </a:extLst>
          </p:cNvPr>
          <p:cNvSpPr>
            <a:spLocks noGrp="1"/>
          </p:cNvSpPr>
          <p:nvPr>
            <p:ph type="title"/>
          </p:nvPr>
        </p:nvSpPr>
        <p:spPr>
          <a:xfrm>
            <a:off x="1129468" y="1322619"/>
            <a:ext cx="8771616" cy="618490"/>
          </a:xfrm>
        </p:spPr>
        <p:txBody>
          <a:bodyPr>
            <a:normAutofit/>
          </a:bodyPr>
          <a:lstStyle/>
          <a:p>
            <a:pPr>
              <a:lnSpc>
                <a:spcPct val="90000"/>
              </a:lnSpc>
            </a:pPr>
            <a:r>
              <a:rPr lang="en-US" sz="2400">
                <a:solidFill>
                  <a:srgbClr val="FF0000"/>
                </a:solidFill>
              </a:rPr>
              <a:t>Quantity Linear Model and Summary Statistics</a:t>
            </a:r>
          </a:p>
        </p:txBody>
      </p:sp>
      <p:sp useBgFill="1">
        <p:nvSpPr>
          <p:cNvPr id="16" name="Freeform: Shape 15">
            <a:extLst>
              <a:ext uri="{FF2B5EF4-FFF2-40B4-BE49-F238E27FC236}">
                <a16:creationId xmlns:a16="http://schemas.microsoft.com/office/drawing/2014/main" id="{E02F9158-C4C2-46A8-BE73-A4F77E139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7" cy="5095933"/>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ln>
            <a:noFill/>
          </a:ln>
        </p:spPr>
      </p:sp>
      <p:pic>
        <p:nvPicPr>
          <p:cNvPr id="5" name="Picture 4">
            <a:extLst>
              <a:ext uri="{FF2B5EF4-FFF2-40B4-BE49-F238E27FC236}">
                <a16:creationId xmlns:a16="http://schemas.microsoft.com/office/drawing/2014/main" id="{F259A752-7AF9-44FF-BFE1-C0C5CFF687EA}"/>
              </a:ext>
            </a:extLst>
          </p:cNvPr>
          <p:cNvPicPr>
            <a:picLocks noChangeAspect="1"/>
          </p:cNvPicPr>
          <p:nvPr/>
        </p:nvPicPr>
        <p:blipFill>
          <a:blip r:embed="rId2"/>
          <a:stretch>
            <a:fillRect/>
          </a:stretch>
        </p:blipFill>
        <p:spPr>
          <a:xfrm>
            <a:off x="192252" y="2548281"/>
            <a:ext cx="5912860" cy="3811879"/>
          </a:xfrm>
          <a:prstGeom prst="rect">
            <a:avLst/>
          </a:prstGeom>
          <a:effectLst/>
        </p:spPr>
      </p:pic>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3C9446A-25C6-4970-A1C3-F5494FD245FD}"/>
                  </a:ext>
                </a:extLst>
              </p:cNvPr>
              <p:cNvSpPr>
                <a:spLocks noGrp="1"/>
              </p:cNvSpPr>
              <p:nvPr>
                <p:ph idx="1"/>
              </p:nvPr>
            </p:nvSpPr>
            <p:spPr>
              <a:xfrm>
                <a:off x="6096000" y="2548281"/>
                <a:ext cx="5447695" cy="3658689"/>
              </a:xfrm>
            </p:spPr>
            <p:txBody>
              <a:bodyPr>
                <a:normAutofit/>
              </a:bodyPr>
              <a:lstStyle/>
              <a:p>
                <a:pPr>
                  <a:buClr>
                    <a:srgbClr val="2E3722"/>
                  </a:buClr>
                </a:pPr>
                <a14:m>
                  <m:oMath xmlns:m="http://schemas.openxmlformats.org/officeDocument/2006/math">
                    <m:r>
                      <a:rPr lang="en-US" b="0" i="1" smtClean="0">
                        <a:latin typeface="Cambria Math" panose="02040503050406030204" pitchFamily="18" charset="0"/>
                      </a:rPr>
                      <m:t>𝑌</m:t>
                    </m:r>
                    <m:r>
                      <a:rPr lang="en-US" b="0" i="1" baseline="-25000" smtClean="0">
                        <a:latin typeface="Cambria Math" panose="02040503050406030204" pitchFamily="18" charset="0"/>
                      </a:rPr>
                      <m:t>𝑖</m:t>
                    </m:r>
                    <m:r>
                      <a:rPr lang="en-US" b="0" i="1" smtClean="0">
                        <a:latin typeface="Cambria Math" panose="02040503050406030204" pitchFamily="18" charset="0"/>
                      </a:rPr>
                      <m:t>=</m:t>
                    </m:r>
                    <m:r>
                      <m:rPr>
                        <m:nor/>
                      </m:rPr>
                      <a:rPr lang="en-US" i="1" dirty="0">
                        <a:latin typeface="Cambria Math" panose="02040503050406030204" pitchFamily="18" charset="0"/>
                        <a:ea typeface="Cambria Math" panose="02040503050406030204" pitchFamily="18" charset="0"/>
                      </a:rPr>
                      <m:t>B</m:t>
                    </m:r>
                    <m:r>
                      <m:rPr>
                        <m:nor/>
                      </m:rPr>
                      <a:rPr lang="en-US" i="1" baseline="-25000" dirty="0">
                        <a:latin typeface="Cambria Math" panose="02040503050406030204" pitchFamily="18" charset="0"/>
                        <a:ea typeface="Cambria Math" panose="02040503050406030204" pitchFamily="18" charset="0"/>
                      </a:rPr>
                      <m:t>0</m:t>
                    </m:r>
                    <m:r>
                      <m:rPr>
                        <m:nor/>
                      </m:rPr>
                      <a:rPr lang="en-US" i="1" dirty="0">
                        <a:latin typeface="Cambria Math" panose="02040503050406030204" pitchFamily="18" charset="0"/>
                        <a:ea typeface="Cambria Math" panose="02040503050406030204" pitchFamily="18" charset="0"/>
                      </a:rPr>
                      <m:t>+</m:t>
                    </m:r>
                    <m:r>
                      <m:rPr>
                        <m:nor/>
                      </m:rPr>
                      <a:rPr lang="en-US" i="1" dirty="0">
                        <a:latin typeface="Cambria Math" panose="02040503050406030204" pitchFamily="18" charset="0"/>
                        <a:ea typeface="Cambria Math" panose="02040503050406030204" pitchFamily="18" charset="0"/>
                      </a:rPr>
                      <m:t>B</m:t>
                    </m:r>
                    <m:r>
                      <m:rPr>
                        <m:nor/>
                      </m:rPr>
                      <a:rPr lang="en-US" i="1" baseline="-25000" dirty="0">
                        <a:latin typeface="Cambria Math" panose="02040503050406030204" pitchFamily="18" charset="0"/>
                        <a:ea typeface="Cambria Math" panose="02040503050406030204" pitchFamily="18" charset="0"/>
                      </a:rPr>
                      <m:t>1</m:t>
                    </m:r>
                    <m:r>
                      <m:rPr>
                        <m:nor/>
                      </m:rPr>
                      <a:rPr lang="en-US" i="1" dirty="0">
                        <a:latin typeface="Cambria Math" panose="02040503050406030204" pitchFamily="18" charset="0"/>
                        <a:ea typeface="Cambria Math" panose="02040503050406030204" pitchFamily="18" charset="0"/>
                      </a:rPr>
                      <m:t>X</m:t>
                    </m:r>
                    <m:r>
                      <m:rPr>
                        <m:nor/>
                      </m:rPr>
                      <a:rPr lang="en-US" i="1" baseline="-25000" dirty="0">
                        <a:latin typeface="Cambria Math" panose="02040503050406030204" pitchFamily="18" charset="0"/>
                        <a:ea typeface="Cambria Math" panose="02040503050406030204" pitchFamily="18" charset="0"/>
                      </a:rPr>
                      <m:t>1</m:t>
                    </m:r>
                    <m:r>
                      <m:rPr>
                        <m:nor/>
                      </m:rPr>
                      <a:rPr lang="en-US" i="1" dirty="0">
                        <a:latin typeface="Cambria Math" panose="02040503050406030204" pitchFamily="18" charset="0"/>
                        <a:ea typeface="Cambria Math" panose="02040503050406030204" pitchFamily="18" charset="0"/>
                      </a:rPr>
                      <m:t>+</m:t>
                    </m:r>
                    <m:r>
                      <m:rPr>
                        <m:nor/>
                      </m:rPr>
                      <a:rPr lang="en-US" i="1" dirty="0">
                        <a:latin typeface="Cambria Math" panose="02040503050406030204" pitchFamily="18" charset="0"/>
                        <a:ea typeface="Cambria Math" panose="02040503050406030204" pitchFamily="18" charset="0"/>
                      </a:rPr>
                      <m:t>B</m:t>
                    </m:r>
                    <m:r>
                      <m:rPr>
                        <m:nor/>
                      </m:rPr>
                      <a:rPr lang="en-US" i="1" baseline="-25000" dirty="0">
                        <a:latin typeface="Cambria Math" panose="02040503050406030204" pitchFamily="18" charset="0"/>
                        <a:ea typeface="Cambria Math" panose="02040503050406030204" pitchFamily="18" charset="0"/>
                      </a:rPr>
                      <m:t>2</m:t>
                    </m:r>
                    <m:r>
                      <m:rPr>
                        <m:nor/>
                      </m:rPr>
                      <a:rPr lang="en-US" i="1" dirty="0">
                        <a:latin typeface="Cambria Math" panose="02040503050406030204" pitchFamily="18" charset="0"/>
                        <a:ea typeface="Cambria Math" panose="02040503050406030204" pitchFamily="18" charset="0"/>
                      </a:rPr>
                      <m:t>X</m:t>
                    </m:r>
                    <m:r>
                      <m:rPr>
                        <m:nor/>
                      </m:rPr>
                      <a:rPr lang="en-US" i="1" baseline="-25000" dirty="0">
                        <a:latin typeface="Cambria Math" panose="02040503050406030204" pitchFamily="18" charset="0"/>
                        <a:ea typeface="Cambria Math" panose="02040503050406030204" pitchFamily="18" charset="0"/>
                      </a:rPr>
                      <m:t>2</m:t>
                    </m:r>
                    <m:r>
                      <m:rPr>
                        <m:nor/>
                      </m:rPr>
                      <a:rPr lang="en-US" i="1" dirty="0">
                        <a:latin typeface="Cambria Math" panose="02040503050406030204" pitchFamily="18" charset="0"/>
                        <a:ea typeface="Cambria Math" panose="02040503050406030204" pitchFamily="18" charset="0"/>
                      </a:rPr>
                      <m:t>+</m:t>
                    </m:r>
                    <m:r>
                      <m:rPr>
                        <m:nor/>
                      </m:rPr>
                      <a:rPr lang="en-US" i="1" dirty="0">
                        <a:latin typeface="Cambria Math" panose="02040503050406030204" pitchFamily="18" charset="0"/>
                        <a:ea typeface="Cambria Math" panose="02040503050406030204" pitchFamily="18" charset="0"/>
                      </a:rPr>
                      <m:t>B</m:t>
                    </m:r>
                    <m:r>
                      <m:rPr>
                        <m:nor/>
                      </m:rPr>
                      <a:rPr lang="en-US" i="1" baseline="-25000" dirty="0">
                        <a:latin typeface="Cambria Math" panose="02040503050406030204" pitchFamily="18" charset="0"/>
                        <a:ea typeface="Cambria Math" panose="02040503050406030204" pitchFamily="18" charset="0"/>
                      </a:rPr>
                      <m:t>3</m:t>
                    </m:r>
                    <m:r>
                      <m:rPr>
                        <m:nor/>
                      </m:rPr>
                      <a:rPr lang="en-US" i="1" dirty="0">
                        <a:latin typeface="Cambria Math" panose="02040503050406030204" pitchFamily="18" charset="0"/>
                        <a:ea typeface="Cambria Math" panose="02040503050406030204" pitchFamily="18" charset="0"/>
                      </a:rPr>
                      <m:t>X</m:t>
                    </m:r>
                    <m:r>
                      <m:rPr>
                        <m:nor/>
                      </m:rPr>
                      <a:rPr lang="en-US" i="1" baseline="-25000" dirty="0">
                        <a:latin typeface="Cambria Math" panose="02040503050406030204" pitchFamily="18" charset="0"/>
                        <a:ea typeface="Cambria Math" panose="02040503050406030204" pitchFamily="18" charset="0"/>
                      </a:rPr>
                      <m:t>3</m:t>
                    </m:r>
                    <m:r>
                      <m:rPr>
                        <m:nor/>
                      </m:rPr>
                      <a:rPr lang="en-US" i="1" dirty="0">
                        <a:latin typeface="Cambria Math" panose="02040503050406030204" pitchFamily="18" charset="0"/>
                        <a:ea typeface="Cambria Math" panose="02040503050406030204" pitchFamily="18" charset="0"/>
                      </a:rPr>
                      <m:t>+</m:t>
                    </m:r>
                    <m:r>
                      <m:rPr>
                        <m:nor/>
                      </m:rPr>
                      <a:rPr lang="en-US" i="1" dirty="0">
                        <a:latin typeface="Cambria Math" panose="02040503050406030204" pitchFamily="18" charset="0"/>
                        <a:ea typeface="Cambria Math" panose="02040503050406030204" pitchFamily="18" charset="0"/>
                      </a:rPr>
                      <m:t>B</m:t>
                    </m:r>
                    <m:r>
                      <m:rPr>
                        <m:nor/>
                      </m:rPr>
                      <a:rPr lang="en-US" i="1" baseline="-25000" dirty="0">
                        <a:latin typeface="Cambria Math" panose="02040503050406030204" pitchFamily="18" charset="0"/>
                        <a:ea typeface="Cambria Math" panose="02040503050406030204" pitchFamily="18" charset="0"/>
                      </a:rPr>
                      <m:t>4</m:t>
                    </m:r>
                    <m:r>
                      <m:rPr>
                        <m:nor/>
                      </m:rPr>
                      <a:rPr lang="en-US" i="1" dirty="0">
                        <a:latin typeface="Cambria Math" panose="02040503050406030204" pitchFamily="18" charset="0"/>
                        <a:ea typeface="Cambria Math" panose="02040503050406030204" pitchFamily="18" charset="0"/>
                      </a:rPr>
                      <m:t>X</m:t>
                    </m:r>
                    <m:r>
                      <m:rPr>
                        <m:nor/>
                      </m:rPr>
                      <a:rPr lang="en-US" i="1" baseline="-25000" dirty="0">
                        <a:latin typeface="Cambria Math" panose="02040503050406030204" pitchFamily="18" charset="0"/>
                        <a:ea typeface="Cambria Math" panose="02040503050406030204" pitchFamily="18" charset="0"/>
                      </a:rPr>
                      <m:t>4</m:t>
                    </m:r>
                    <m:r>
                      <m:rPr>
                        <m:nor/>
                      </m:rPr>
                      <a:rPr lang="en-US" i="1" dirty="0">
                        <a:latin typeface="Cambria Math" panose="02040503050406030204" pitchFamily="18" charset="0"/>
                        <a:ea typeface="Cambria Math" panose="02040503050406030204" pitchFamily="18" charset="0"/>
                      </a:rPr>
                      <m:t>+</m:t>
                    </m:r>
                    <m:r>
                      <m:rPr>
                        <m:nor/>
                      </m:rPr>
                      <a:rPr lang="en-US" i="1" dirty="0">
                        <a:latin typeface="Cambria Math" panose="02040503050406030204" pitchFamily="18" charset="0"/>
                        <a:ea typeface="Cambria Math" panose="02040503050406030204" pitchFamily="18" charset="0"/>
                      </a:rPr>
                      <m:t>B</m:t>
                    </m:r>
                    <m:r>
                      <m:rPr>
                        <m:nor/>
                      </m:rPr>
                      <a:rPr lang="en-US" b="0" i="1" baseline="-25000" dirty="0" smtClean="0">
                        <a:latin typeface="Cambria Math" panose="02040503050406030204" pitchFamily="18" charset="0"/>
                        <a:ea typeface="Cambria Math" panose="02040503050406030204" pitchFamily="18" charset="0"/>
                      </a:rPr>
                      <m:t>5</m:t>
                    </m:r>
                    <m:r>
                      <m:rPr>
                        <m:nor/>
                      </m:rPr>
                      <a:rPr lang="en-US" b="0" i="1" dirty="0" smtClean="0">
                        <a:latin typeface="Cambria Math" panose="02040503050406030204" pitchFamily="18" charset="0"/>
                        <a:ea typeface="Cambria Math" panose="02040503050406030204" pitchFamily="18" charset="0"/>
                      </a:rPr>
                      <m:t>X</m:t>
                    </m:r>
                    <m:r>
                      <m:rPr>
                        <m:nor/>
                      </m:rPr>
                      <a:rPr lang="en-US" b="0" i="1" baseline="-25000" dirty="0" smtClean="0">
                        <a:latin typeface="Cambria Math" panose="02040503050406030204" pitchFamily="18" charset="0"/>
                        <a:ea typeface="Cambria Math" panose="02040503050406030204" pitchFamily="18" charset="0"/>
                      </a:rPr>
                      <m:t>5</m:t>
                    </m:r>
                    <m:r>
                      <m:rPr>
                        <m:nor/>
                      </m:rPr>
                      <a:rPr lang="en-US" b="0" i="1" dirty="0" smtClean="0">
                        <a:latin typeface="Cambria Math" panose="02040503050406030204" pitchFamily="18" charset="0"/>
                        <a:ea typeface="Cambria Math" panose="02040503050406030204" pitchFamily="18" charset="0"/>
                      </a:rPr>
                      <m:t>+</m:t>
                    </m:r>
                    <m:r>
                      <m:rPr>
                        <m:sty m:val="p"/>
                      </m:rPr>
                      <a:rPr lang="el-GR" b="0" i="1" dirty="0" smtClean="0">
                        <a:latin typeface="Cambria Math" panose="02040503050406030204" pitchFamily="18" charset="0"/>
                        <a:ea typeface="Cambria Math" panose="02040503050406030204" pitchFamily="18" charset="0"/>
                      </a:rPr>
                      <m:t>ε</m:t>
                    </m:r>
                  </m:oMath>
                </a14:m>
                <a:endParaRPr lang="en-US" sz="2800" baseline="30000">
                  <a:latin typeface="Cambria Math" panose="02040503050406030204" pitchFamily="18" charset="0"/>
                  <a:ea typeface="Cambria Math" panose="02040503050406030204" pitchFamily="18" charset="0"/>
                </a:endParaRPr>
              </a:p>
              <a:p>
                <a:pPr>
                  <a:buClr>
                    <a:srgbClr val="2E3722"/>
                  </a:buClr>
                </a:pPr>
                <a:r>
                  <a:rPr lang="en-US" baseline="30000">
                    <a:latin typeface="Cambria Math" panose="02040503050406030204" pitchFamily="18" charset="0"/>
                    <a:ea typeface="Cambria Math" panose="02040503050406030204" pitchFamily="18" charset="0"/>
                  </a:rPr>
                  <a:t>Y</a:t>
                </a:r>
                <a:r>
                  <a:rPr lang="en-US" baseline="-2000">
                    <a:latin typeface="Cambria Math" panose="02040503050406030204" pitchFamily="18" charset="0"/>
                    <a:ea typeface="Cambria Math" panose="02040503050406030204" pitchFamily="18" charset="0"/>
                  </a:rPr>
                  <a:t>i </a:t>
                </a:r>
                <a:r>
                  <a:rPr lang="en-US" baseline="30000">
                    <a:latin typeface="Cambria Math" panose="02040503050406030204" pitchFamily="18" charset="0"/>
                    <a:ea typeface="Cambria Math" panose="02040503050406030204" pitchFamily="18" charset="0"/>
                  </a:rPr>
                  <a:t>=Quantity of Vehicles Sold</a:t>
                </a:r>
              </a:p>
              <a:p>
                <a:pPr>
                  <a:buClr>
                    <a:srgbClr val="2E3722"/>
                  </a:buClr>
                </a:pPr>
                <a:r>
                  <a:rPr lang="en-US" baseline="30000">
                    <a:latin typeface="Cambria Math" panose="02040503050406030204" pitchFamily="18" charset="0"/>
                    <a:ea typeface="Cambria Math" panose="02040503050406030204" pitchFamily="18" charset="0"/>
                  </a:rPr>
                  <a:t>X</a:t>
                </a:r>
                <a:r>
                  <a:rPr lang="en-US" baseline="-2000">
                    <a:latin typeface="Cambria Math" panose="02040503050406030204" pitchFamily="18" charset="0"/>
                    <a:ea typeface="Cambria Math" panose="02040503050406030204" pitchFamily="18" charset="0"/>
                  </a:rPr>
                  <a:t>1</a:t>
                </a:r>
                <a:r>
                  <a:rPr lang="en-US" baseline="30000">
                    <a:latin typeface="Cambria Math" panose="02040503050406030204" pitchFamily="18" charset="0"/>
                    <a:ea typeface="Cambria Math" panose="02040503050406030204" pitchFamily="18" charset="0"/>
                  </a:rPr>
                  <a:t>=Personal Income</a:t>
                </a:r>
              </a:p>
              <a:p>
                <a:pPr>
                  <a:buClr>
                    <a:srgbClr val="2E3722"/>
                  </a:buClr>
                </a:pPr>
                <a:r>
                  <a:rPr lang="en-US" baseline="30000">
                    <a:latin typeface="Cambria Math" panose="02040503050406030204" pitchFamily="18" charset="0"/>
                    <a:ea typeface="Cambria Math" panose="02040503050406030204" pitchFamily="18" charset="0"/>
                  </a:rPr>
                  <a:t>X</a:t>
                </a:r>
                <a:r>
                  <a:rPr lang="en-US" baseline="-2000">
                    <a:latin typeface="Cambria Math" panose="02040503050406030204" pitchFamily="18" charset="0"/>
                    <a:ea typeface="Cambria Math" panose="02040503050406030204" pitchFamily="18" charset="0"/>
                  </a:rPr>
                  <a:t>2</a:t>
                </a:r>
                <a:r>
                  <a:rPr lang="en-US" baseline="30000">
                    <a:latin typeface="Cambria Math" panose="02040503050406030204" pitchFamily="18" charset="0"/>
                    <a:ea typeface="Cambria Math" panose="02040503050406030204" pitchFamily="18" charset="0"/>
                  </a:rPr>
                  <a:t>=Gas Price</a:t>
                </a:r>
              </a:p>
              <a:p>
                <a:pPr>
                  <a:buClr>
                    <a:srgbClr val="2E3722"/>
                  </a:buClr>
                </a:pPr>
                <a:r>
                  <a:rPr lang="en-US" baseline="30000">
                    <a:latin typeface="Cambria Math" panose="02040503050406030204" pitchFamily="18" charset="0"/>
                    <a:ea typeface="Cambria Math" panose="02040503050406030204" pitchFamily="18" charset="0"/>
                  </a:rPr>
                  <a:t>X</a:t>
                </a:r>
                <a:r>
                  <a:rPr lang="en-US" baseline="-2000">
                    <a:latin typeface="Cambria Math" panose="02040503050406030204" pitchFamily="18" charset="0"/>
                    <a:ea typeface="Cambria Math" panose="02040503050406030204" pitchFamily="18" charset="0"/>
                  </a:rPr>
                  <a:t>3</a:t>
                </a:r>
                <a:r>
                  <a:rPr lang="en-US" baseline="30000">
                    <a:latin typeface="Cambria Math" panose="02040503050406030204" pitchFamily="18" charset="0"/>
                    <a:ea typeface="Cambria Math" panose="02040503050406030204" pitchFamily="18" charset="0"/>
                  </a:rPr>
                  <a:t>=Air Travel Price</a:t>
                </a:r>
              </a:p>
              <a:p>
                <a:pPr>
                  <a:buClr>
                    <a:srgbClr val="2E3722"/>
                  </a:buClr>
                </a:pPr>
                <a:r>
                  <a:rPr lang="en-US" baseline="30000">
                    <a:latin typeface="Cambria Math" panose="02040503050406030204" pitchFamily="18" charset="0"/>
                    <a:ea typeface="Cambria Math" panose="02040503050406030204" pitchFamily="18" charset="0"/>
                  </a:rPr>
                  <a:t>X</a:t>
                </a:r>
                <a:r>
                  <a:rPr lang="en-US" baseline="-2000">
                    <a:latin typeface="Cambria Math" panose="02040503050406030204" pitchFamily="18" charset="0"/>
                    <a:ea typeface="Cambria Math" panose="02040503050406030204" pitchFamily="18" charset="0"/>
                  </a:rPr>
                  <a:t>4</a:t>
                </a:r>
                <a:r>
                  <a:rPr lang="en-US" baseline="30000">
                    <a:latin typeface="Cambria Math" panose="02040503050406030204" pitchFamily="18" charset="0"/>
                    <a:ea typeface="Cambria Math" panose="02040503050406030204" pitchFamily="18" charset="0"/>
                  </a:rPr>
                  <a:t>=Steel and Iron Price</a:t>
                </a:r>
              </a:p>
              <a:p>
                <a:pPr>
                  <a:buClr>
                    <a:srgbClr val="2E3722"/>
                  </a:buClr>
                </a:pPr>
                <a:r>
                  <a:rPr lang="en-US" baseline="30000">
                    <a:latin typeface="Cambria Math" panose="02040503050406030204" pitchFamily="18" charset="0"/>
                    <a:ea typeface="Cambria Math" panose="02040503050406030204" pitchFamily="18" charset="0"/>
                  </a:rPr>
                  <a:t>X</a:t>
                </a:r>
                <a:r>
                  <a:rPr lang="en-US" baseline="-2000">
                    <a:latin typeface="Cambria Math" panose="02040503050406030204" pitchFamily="18" charset="0"/>
                    <a:ea typeface="Cambria Math" panose="02040503050406030204" pitchFamily="18" charset="0"/>
                  </a:rPr>
                  <a:t>5</a:t>
                </a:r>
                <a:r>
                  <a:rPr lang="en-US" baseline="30000">
                    <a:latin typeface="Cambria Math" panose="02040503050406030204" pitchFamily="18" charset="0"/>
                    <a:ea typeface="Cambria Math" panose="02040503050406030204" pitchFamily="18" charset="0"/>
                  </a:rPr>
                  <a:t>=Rubber Price</a:t>
                </a:r>
              </a:p>
              <a:p>
                <a:pPr>
                  <a:buClr>
                    <a:schemeClr val="tx1"/>
                  </a:buClr>
                </a:pPr>
                <a:r>
                  <a:rPr lang="en-US" baseline="30000">
                    <a:latin typeface="Cambria Math" panose="02040503050406030204" pitchFamily="18" charset="0"/>
                    <a:ea typeface="Cambria Math" panose="02040503050406030204" pitchFamily="18" charset="0"/>
                  </a:rPr>
                  <a:t>ε=error term</a:t>
                </a:r>
              </a:p>
              <a:p>
                <a:endParaRPr lang="en-US" sz="2800" baseline="30000">
                  <a:latin typeface="Cambria Math" panose="02040503050406030204" pitchFamily="18" charset="0"/>
                  <a:ea typeface="Cambria Math" panose="02040503050406030204" pitchFamily="18" charset="0"/>
                </a:endParaRPr>
              </a:p>
            </p:txBody>
          </p:sp>
        </mc:Choice>
        <mc:Fallback xmlns="">
          <p:sp>
            <p:nvSpPr>
              <p:cNvPr id="3" name="Content Placeholder 2">
                <a:extLst>
                  <a:ext uri="{FF2B5EF4-FFF2-40B4-BE49-F238E27FC236}">
                    <a16:creationId xmlns:a16="http://schemas.microsoft.com/office/drawing/2014/main" id="{33C9446A-25C6-4970-A1C3-F5494FD245FD}"/>
                  </a:ext>
                </a:extLst>
              </p:cNvPr>
              <p:cNvSpPr>
                <a:spLocks noGrp="1" noRot="1" noChangeAspect="1" noMove="1" noResize="1" noEditPoints="1" noAdjustHandles="1" noChangeArrowheads="1" noChangeShapeType="1" noTextEdit="1"/>
              </p:cNvSpPr>
              <p:nvPr>
                <p:ph idx="1"/>
              </p:nvPr>
            </p:nvSpPr>
            <p:spPr>
              <a:xfrm>
                <a:off x="6096000" y="2548281"/>
                <a:ext cx="5447695" cy="3658689"/>
              </a:xfrm>
              <a:blipFill>
                <a:blip r:embed="rId3"/>
                <a:stretch>
                  <a:fillRect l="-559"/>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B08DC821-476D-4269-A5AA-2B26CDC74934}"/>
              </a:ext>
            </a:extLst>
          </p:cNvPr>
          <p:cNvSpPr txBox="1"/>
          <p:nvPr/>
        </p:nvSpPr>
        <p:spPr>
          <a:xfrm>
            <a:off x="955590" y="509373"/>
            <a:ext cx="6512009"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b="1">
                <a:solidFill>
                  <a:schemeClr val="bg1"/>
                </a:solidFill>
              </a:rPr>
              <a:t>R code:</a:t>
            </a:r>
          </a:p>
        </p:txBody>
      </p:sp>
    </p:spTree>
    <p:extLst>
      <p:ext uri="{BB962C8B-B14F-4D97-AF65-F5344CB8AC3E}">
        <p14:creationId xmlns:p14="http://schemas.microsoft.com/office/powerpoint/2010/main" val="1682782979"/>
      </p:ext>
    </p:extLst>
  </p:cSld>
  <p:clrMapOvr>
    <a:overrideClrMapping bg1="lt1" tx1="dk1" bg2="lt2" tx2="dk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9362849A-570D-49DB-954C-63F144E88A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CA42011-E478-428B-9D15-A98E338BF8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5" name="Freeform 7">
            <a:extLst>
              <a:ext uri="{FF2B5EF4-FFF2-40B4-BE49-F238E27FC236}">
                <a16:creationId xmlns:a16="http://schemas.microsoft.com/office/drawing/2014/main" id="{9ED2773C-FE51-4632-BA46-036BDCDA6E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893E6CD8-4D73-4A64-BC4B-235A8C8BFC03}"/>
              </a:ext>
            </a:extLst>
          </p:cNvPr>
          <p:cNvSpPr>
            <a:spLocks noGrp="1"/>
          </p:cNvSpPr>
          <p:nvPr>
            <p:ph type="title"/>
          </p:nvPr>
        </p:nvSpPr>
        <p:spPr>
          <a:xfrm>
            <a:off x="1211847" y="1068618"/>
            <a:ext cx="8689237" cy="1002924"/>
          </a:xfrm>
        </p:spPr>
        <p:txBody>
          <a:bodyPr vert="horz" lIns="91440" tIns="45720" rIns="91440" bIns="45720" rtlCol="0" anchor="t">
            <a:normAutofit/>
          </a:bodyPr>
          <a:lstStyle/>
          <a:p>
            <a:r>
              <a:rPr lang="en-US" sz="2400" b="0" i="0" kern="1200">
                <a:solidFill>
                  <a:srgbClr val="FF0000"/>
                </a:solidFill>
                <a:latin typeface="+mj-lt"/>
                <a:ea typeface="+mj-ea"/>
                <a:cs typeface="+mj-cs"/>
              </a:rPr>
              <a:t>Price Linear Model and Summary Statistics</a:t>
            </a:r>
            <a:endParaRPr lang="en-US" sz="2400" b="0" i="0" kern="1200">
              <a:solidFill>
                <a:srgbClr val="FF0000"/>
              </a:solidFill>
              <a:latin typeface="+mj-lt"/>
            </a:endParaRPr>
          </a:p>
        </p:txBody>
      </p:sp>
      <p:sp useBgFill="1">
        <p:nvSpPr>
          <p:cNvPr id="17" name="Freeform: Shape 16">
            <a:extLst>
              <a:ext uri="{FF2B5EF4-FFF2-40B4-BE49-F238E27FC236}">
                <a16:creationId xmlns:a16="http://schemas.microsoft.com/office/drawing/2014/main" id="{E02F9158-C4C2-46A8-BE73-A4F77E139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7" cy="5095933"/>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ln>
            <a:noFill/>
          </a:ln>
        </p:spPr>
      </p:sp>
      <p:pic>
        <p:nvPicPr>
          <p:cNvPr id="6" name="Picture 5">
            <a:extLst>
              <a:ext uri="{FF2B5EF4-FFF2-40B4-BE49-F238E27FC236}">
                <a16:creationId xmlns:a16="http://schemas.microsoft.com/office/drawing/2014/main" id="{891C2CB1-521F-44CA-9924-6E886F892E78}"/>
              </a:ext>
            </a:extLst>
          </p:cNvPr>
          <p:cNvPicPr>
            <a:picLocks noChangeAspect="1"/>
          </p:cNvPicPr>
          <p:nvPr/>
        </p:nvPicPr>
        <p:blipFill>
          <a:blip r:embed="rId2"/>
          <a:stretch>
            <a:fillRect/>
          </a:stretch>
        </p:blipFill>
        <p:spPr>
          <a:xfrm>
            <a:off x="653484" y="2730173"/>
            <a:ext cx="5451627" cy="3298234"/>
          </a:xfrm>
          <a:prstGeom prst="rect">
            <a:avLst/>
          </a:prstGeom>
          <a:effectLst/>
        </p:spPr>
      </p:pic>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5A361C3E-B71F-4103-B0B3-DAC1DF692D38}"/>
                  </a:ext>
                </a:extLst>
              </p:cNvPr>
              <p:cNvSpPr txBox="1">
                <a:spLocks/>
              </p:cNvSpPr>
              <p:nvPr/>
            </p:nvSpPr>
            <p:spPr>
              <a:xfrm>
                <a:off x="6421089" y="2548281"/>
                <a:ext cx="5122606" cy="3658689"/>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a:buClr>
                    <a:schemeClr val="tx1"/>
                  </a:buClr>
                </a:pPr>
                <a14:m>
                  <m:oMath xmlns:m="http://schemas.openxmlformats.org/officeDocument/2006/math">
                    <m:r>
                      <a:rPr lang="en-US" dirty="0">
                        <a:latin typeface="Cambria Math" panose="02040503050406030204" pitchFamily="18" charset="0"/>
                        <a:ea typeface="Cambria Math" panose="02040503050406030204" pitchFamily="18" charset="0"/>
                      </a:rPr>
                      <m:t>𝑌</m:t>
                    </m:r>
                    <m:r>
                      <a:rPr lang="en-US" baseline="-25000" dirty="0">
                        <a:latin typeface="Cambria Math" panose="02040503050406030204" pitchFamily="18" charset="0"/>
                        <a:ea typeface="Cambria Math" panose="02040503050406030204" pitchFamily="18" charset="0"/>
                      </a:rPr>
                      <m:t>𝑖</m:t>
                    </m:r>
                    <m:r>
                      <a:rPr lang="en-US" dirty="0">
                        <a:latin typeface="Cambria Math" panose="02040503050406030204" pitchFamily="18" charset="0"/>
                        <a:ea typeface="Cambria Math" panose="02040503050406030204" pitchFamily="18" charset="0"/>
                      </a:rPr>
                      <m:t>=</m:t>
                    </m:r>
                    <m:r>
                      <m:rPr>
                        <m:nor/>
                      </m:rPr>
                      <a:rPr lang="en-US" dirty="0">
                        <a:latin typeface="Cambria Math" panose="02040503050406030204" pitchFamily="18" charset="0"/>
                        <a:ea typeface="Cambria Math" panose="02040503050406030204" pitchFamily="18" charset="0"/>
                      </a:rPr>
                      <m:t>B</m:t>
                    </m:r>
                    <m:r>
                      <m:rPr>
                        <m:nor/>
                      </m:rPr>
                      <a:rPr lang="en-US" baseline="-25000" dirty="0">
                        <a:latin typeface="Cambria Math" panose="02040503050406030204" pitchFamily="18" charset="0"/>
                        <a:ea typeface="Cambria Math" panose="02040503050406030204" pitchFamily="18" charset="0"/>
                      </a:rPr>
                      <m:t>0</m:t>
                    </m:r>
                    <m:r>
                      <m:rPr>
                        <m:nor/>
                      </m:rPr>
                      <a:rPr lang="en-US" dirty="0">
                        <a:latin typeface="Cambria Math" panose="02040503050406030204" pitchFamily="18" charset="0"/>
                        <a:ea typeface="Cambria Math" panose="02040503050406030204" pitchFamily="18" charset="0"/>
                      </a:rPr>
                      <m:t>+</m:t>
                    </m:r>
                    <m:r>
                      <m:rPr>
                        <m:nor/>
                      </m:rPr>
                      <a:rPr lang="en-US" dirty="0">
                        <a:latin typeface="Cambria Math" panose="02040503050406030204" pitchFamily="18" charset="0"/>
                        <a:ea typeface="Cambria Math" panose="02040503050406030204" pitchFamily="18" charset="0"/>
                      </a:rPr>
                      <m:t>B</m:t>
                    </m:r>
                    <m:r>
                      <m:rPr>
                        <m:nor/>
                      </m:rPr>
                      <a:rPr lang="en-US" baseline="-25000" dirty="0">
                        <a:latin typeface="Cambria Math" panose="02040503050406030204" pitchFamily="18" charset="0"/>
                        <a:ea typeface="Cambria Math" panose="02040503050406030204" pitchFamily="18" charset="0"/>
                      </a:rPr>
                      <m:t>1</m:t>
                    </m:r>
                    <m:r>
                      <m:rPr>
                        <m:nor/>
                      </m:rPr>
                      <a:rPr lang="en-US" dirty="0">
                        <a:latin typeface="Cambria Math" panose="02040503050406030204" pitchFamily="18" charset="0"/>
                        <a:ea typeface="Cambria Math" panose="02040503050406030204" pitchFamily="18" charset="0"/>
                      </a:rPr>
                      <m:t>X</m:t>
                    </m:r>
                    <m:r>
                      <m:rPr>
                        <m:nor/>
                      </m:rPr>
                      <a:rPr lang="en-US" baseline="-25000" dirty="0">
                        <a:latin typeface="Cambria Math" panose="02040503050406030204" pitchFamily="18" charset="0"/>
                        <a:ea typeface="Cambria Math" panose="02040503050406030204" pitchFamily="18" charset="0"/>
                      </a:rPr>
                      <m:t>1</m:t>
                    </m:r>
                    <m:r>
                      <m:rPr>
                        <m:nor/>
                      </m:rPr>
                      <a:rPr lang="en-US" dirty="0">
                        <a:latin typeface="Cambria Math" panose="02040503050406030204" pitchFamily="18" charset="0"/>
                        <a:ea typeface="Cambria Math" panose="02040503050406030204" pitchFamily="18" charset="0"/>
                      </a:rPr>
                      <m:t>+</m:t>
                    </m:r>
                    <m:r>
                      <m:rPr>
                        <m:nor/>
                      </m:rPr>
                      <a:rPr lang="en-US" dirty="0">
                        <a:latin typeface="Cambria Math" panose="02040503050406030204" pitchFamily="18" charset="0"/>
                        <a:ea typeface="Cambria Math" panose="02040503050406030204" pitchFamily="18" charset="0"/>
                      </a:rPr>
                      <m:t>B</m:t>
                    </m:r>
                    <m:r>
                      <m:rPr>
                        <m:nor/>
                      </m:rPr>
                      <a:rPr lang="en-US" baseline="-25000" dirty="0">
                        <a:latin typeface="Cambria Math" panose="02040503050406030204" pitchFamily="18" charset="0"/>
                        <a:ea typeface="Cambria Math" panose="02040503050406030204" pitchFamily="18" charset="0"/>
                      </a:rPr>
                      <m:t>2</m:t>
                    </m:r>
                    <m:r>
                      <m:rPr>
                        <m:nor/>
                      </m:rPr>
                      <a:rPr lang="en-US" dirty="0">
                        <a:latin typeface="Cambria Math" panose="02040503050406030204" pitchFamily="18" charset="0"/>
                        <a:ea typeface="Cambria Math" panose="02040503050406030204" pitchFamily="18" charset="0"/>
                      </a:rPr>
                      <m:t>X</m:t>
                    </m:r>
                    <m:r>
                      <m:rPr>
                        <m:nor/>
                      </m:rPr>
                      <a:rPr lang="en-US" baseline="-25000" dirty="0">
                        <a:latin typeface="Cambria Math" panose="02040503050406030204" pitchFamily="18" charset="0"/>
                        <a:ea typeface="Cambria Math" panose="02040503050406030204" pitchFamily="18" charset="0"/>
                      </a:rPr>
                      <m:t>2</m:t>
                    </m:r>
                    <m:r>
                      <m:rPr>
                        <m:nor/>
                      </m:rPr>
                      <a:rPr lang="en-US" dirty="0">
                        <a:latin typeface="Cambria Math" panose="02040503050406030204" pitchFamily="18" charset="0"/>
                        <a:ea typeface="Cambria Math" panose="02040503050406030204" pitchFamily="18" charset="0"/>
                      </a:rPr>
                      <m:t>+</m:t>
                    </m:r>
                    <m:r>
                      <m:rPr>
                        <m:nor/>
                      </m:rPr>
                      <a:rPr lang="en-US" dirty="0">
                        <a:latin typeface="Cambria Math" panose="02040503050406030204" pitchFamily="18" charset="0"/>
                        <a:ea typeface="Cambria Math" panose="02040503050406030204" pitchFamily="18" charset="0"/>
                      </a:rPr>
                      <m:t>B</m:t>
                    </m:r>
                    <m:r>
                      <m:rPr>
                        <m:nor/>
                      </m:rPr>
                      <a:rPr lang="en-US" baseline="-25000" dirty="0">
                        <a:latin typeface="Cambria Math" panose="02040503050406030204" pitchFamily="18" charset="0"/>
                        <a:ea typeface="Cambria Math" panose="02040503050406030204" pitchFamily="18" charset="0"/>
                      </a:rPr>
                      <m:t>3</m:t>
                    </m:r>
                    <m:r>
                      <m:rPr>
                        <m:nor/>
                      </m:rPr>
                      <a:rPr lang="en-US" dirty="0">
                        <a:latin typeface="Cambria Math" panose="02040503050406030204" pitchFamily="18" charset="0"/>
                        <a:ea typeface="Cambria Math" panose="02040503050406030204" pitchFamily="18" charset="0"/>
                      </a:rPr>
                      <m:t>X</m:t>
                    </m:r>
                    <m:r>
                      <m:rPr>
                        <m:nor/>
                      </m:rPr>
                      <a:rPr lang="en-US" baseline="-25000" dirty="0">
                        <a:latin typeface="Cambria Math" panose="02040503050406030204" pitchFamily="18" charset="0"/>
                        <a:ea typeface="Cambria Math" panose="02040503050406030204" pitchFamily="18" charset="0"/>
                      </a:rPr>
                      <m:t>3</m:t>
                    </m:r>
                    <m:r>
                      <m:rPr>
                        <m:nor/>
                      </m:rPr>
                      <a:rPr lang="en-US" dirty="0">
                        <a:latin typeface="Cambria Math" panose="02040503050406030204" pitchFamily="18" charset="0"/>
                        <a:ea typeface="Cambria Math" panose="02040503050406030204" pitchFamily="18" charset="0"/>
                      </a:rPr>
                      <m:t>+</m:t>
                    </m:r>
                    <m:r>
                      <m:rPr>
                        <m:nor/>
                      </m:rPr>
                      <a:rPr lang="en-US" dirty="0">
                        <a:latin typeface="Cambria Math" panose="02040503050406030204" pitchFamily="18" charset="0"/>
                        <a:ea typeface="Cambria Math" panose="02040503050406030204" pitchFamily="18" charset="0"/>
                      </a:rPr>
                      <m:t>B</m:t>
                    </m:r>
                    <m:r>
                      <m:rPr>
                        <m:nor/>
                      </m:rPr>
                      <a:rPr lang="en-US" baseline="-25000" dirty="0">
                        <a:latin typeface="Cambria Math" panose="02040503050406030204" pitchFamily="18" charset="0"/>
                        <a:ea typeface="Cambria Math" panose="02040503050406030204" pitchFamily="18" charset="0"/>
                      </a:rPr>
                      <m:t>4</m:t>
                    </m:r>
                    <m:r>
                      <m:rPr>
                        <m:nor/>
                      </m:rPr>
                      <a:rPr lang="en-US" dirty="0">
                        <a:latin typeface="Cambria Math" panose="02040503050406030204" pitchFamily="18" charset="0"/>
                        <a:ea typeface="Cambria Math" panose="02040503050406030204" pitchFamily="18" charset="0"/>
                      </a:rPr>
                      <m:t>X</m:t>
                    </m:r>
                    <m:r>
                      <m:rPr>
                        <m:nor/>
                      </m:rPr>
                      <a:rPr lang="en-US" baseline="-25000" dirty="0">
                        <a:latin typeface="Cambria Math" panose="02040503050406030204" pitchFamily="18" charset="0"/>
                        <a:ea typeface="Cambria Math" panose="02040503050406030204" pitchFamily="18" charset="0"/>
                      </a:rPr>
                      <m:t>4</m:t>
                    </m:r>
                    <m:r>
                      <m:rPr>
                        <m:nor/>
                      </m:rPr>
                      <a:rPr lang="en-US" dirty="0">
                        <a:latin typeface="Cambria Math" panose="02040503050406030204" pitchFamily="18" charset="0"/>
                        <a:ea typeface="Cambria Math" panose="02040503050406030204" pitchFamily="18" charset="0"/>
                      </a:rPr>
                      <m:t>+</m:t>
                    </m:r>
                    <m:r>
                      <m:rPr>
                        <m:nor/>
                      </m:rPr>
                      <a:rPr lang="en-US" dirty="0">
                        <a:latin typeface="Cambria Math" panose="02040503050406030204" pitchFamily="18" charset="0"/>
                        <a:ea typeface="Cambria Math" panose="02040503050406030204" pitchFamily="18" charset="0"/>
                      </a:rPr>
                      <m:t>B</m:t>
                    </m:r>
                    <m:r>
                      <m:rPr>
                        <m:nor/>
                      </m:rPr>
                      <a:rPr lang="en-US" baseline="-25000" dirty="0">
                        <a:latin typeface="Cambria Math" panose="02040503050406030204" pitchFamily="18" charset="0"/>
                        <a:ea typeface="Cambria Math" panose="02040503050406030204" pitchFamily="18" charset="0"/>
                      </a:rPr>
                      <m:t>5</m:t>
                    </m:r>
                    <m:r>
                      <m:rPr>
                        <m:nor/>
                      </m:rPr>
                      <a:rPr lang="en-US" dirty="0">
                        <a:latin typeface="Cambria Math" panose="02040503050406030204" pitchFamily="18" charset="0"/>
                        <a:ea typeface="Cambria Math" panose="02040503050406030204" pitchFamily="18" charset="0"/>
                      </a:rPr>
                      <m:t>X</m:t>
                    </m:r>
                    <m:r>
                      <m:rPr>
                        <m:nor/>
                      </m:rPr>
                      <a:rPr lang="en-US" baseline="-25000" dirty="0">
                        <a:latin typeface="Cambria Math" panose="02040503050406030204" pitchFamily="18" charset="0"/>
                        <a:ea typeface="Cambria Math" panose="02040503050406030204" pitchFamily="18" charset="0"/>
                      </a:rPr>
                      <m:t>5</m:t>
                    </m:r>
                    <m:r>
                      <m:rPr>
                        <m:nor/>
                      </m:rPr>
                      <a:rPr lang="en-US" dirty="0">
                        <a:latin typeface="Cambria Math" panose="02040503050406030204" pitchFamily="18" charset="0"/>
                        <a:ea typeface="Cambria Math" panose="02040503050406030204" pitchFamily="18" charset="0"/>
                      </a:rPr>
                      <m:t>+</m:t>
                    </m:r>
                    <m:r>
                      <m:rPr>
                        <m:sty m:val="p"/>
                      </m:rPr>
                      <a:rPr lang="en-US" dirty="0">
                        <a:latin typeface="Cambria Math" panose="02040503050406030204" pitchFamily="18" charset="0"/>
                        <a:ea typeface="Cambria Math" panose="02040503050406030204" pitchFamily="18" charset="0"/>
                      </a:rPr>
                      <m:t>ε</m:t>
                    </m:r>
                  </m:oMath>
                </a14:m>
                <a:endParaRPr lang="en-US" baseline="30000">
                  <a:latin typeface="Cambria Math" panose="02040503050406030204" pitchFamily="18" charset="0"/>
                  <a:ea typeface="Cambria Math" panose="02040503050406030204" pitchFamily="18" charset="0"/>
                </a:endParaRPr>
              </a:p>
              <a:p>
                <a:pPr>
                  <a:buClr>
                    <a:schemeClr val="tx1"/>
                  </a:buClr>
                </a:pPr>
                <a:r>
                  <a:rPr lang="en-US" baseline="30000">
                    <a:latin typeface="Cambria Math" panose="02040503050406030204" pitchFamily="18" charset="0"/>
                    <a:ea typeface="Cambria Math" panose="02040503050406030204" pitchFamily="18" charset="0"/>
                  </a:rPr>
                  <a:t>Y</a:t>
                </a:r>
                <a:r>
                  <a:rPr lang="en-US" baseline="-2000">
                    <a:latin typeface="Cambria Math" panose="02040503050406030204" pitchFamily="18" charset="0"/>
                    <a:ea typeface="Cambria Math" panose="02040503050406030204" pitchFamily="18" charset="0"/>
                  </a:rPr>
                  <a:t>i </a:t>
                </a:r>
                <a:r>
                  <a:rPr lang="en-US" baseline="30000">
                    <a:latin typeface="Cambria Math" panose="02040503050406030204" pitchFamily="18" charset="0"/>
                    <a:ea typeface="Cambria Math" panose="02040503050406030204" pitchFamily="18" charset="0"/>
                  </a:rPr>
                  <a:t>=Average Price of Vehicles</a:t>
                </a:r>
              </a:p>
              <a:p>
                <a:pPr>
                  <a:buClr>
                    <a:schemeClr val="tx1"/>
                  </a:buClr>
                </a:pPr>
                <a:r>
                  <a:rPr lang="en-US" baseline="30000">
                    <a:latin typeface="Cambria Math" panose="02040503050406030204" pitchFamily="18" charset="0"/>
                    <a:ea typeface="Cambria Math" panose="02040503050406030204" pitchFamily="18" charset="0"/>
                  </a:rPr>
                  <a:t>X</a:t>
                </a:r>
                <a:r>
                  <a:rPr lang="en-US" baseline="-2000">
                    <a:latin typeface="Cambria Math" panose="02040503050406030204" pitchFamily="18" charset="0"/>
                    <a:ea typeface="Cambria Math" panose="02040503050406030204" pitchFamily="18" charset="0"/>
                  </a:rPr>
                  <a:t>1</a:t>
                </a:r>
                <a:r>
                  <a:rPr lang="en-US" baseline="30000">
                    <a:latin typeface="Cambria Math" panose="02040503050406030204" pitchFamily="18" charset="0"/>
                    <a:ea typeface="Cambria Math" panose="02040503050406030204" pitchFamily="18" charset="0"/>
                  </a:rPr>
                  <a:t>=Personal Income</a:t>
                </a:r>
              </a:p>
              <a:p>
                <a:pPr>
                  <a:buClr>
                    <a:schemeClr val="tx1"/>
                  </a:buClr>
                </a:pPr>
                <a:r>
                  <a:rPr lang="en-US" baseline="30000">
                    <a:latin typeface="Cambria Math" panose="02040503050406030204" pitchFamily="18" charset="0"/>
                    <a:ea typeface="Cambria Math" panose="02040503050406030204" pitchFamily="18" charset="0"/>
                  </a:rPr>
                  <a:t>X</a:t>
                </a:r>
                <a:r>
                  <a:rPr lang="en-US" baseline="-2000">
                    <a:latin typeface="Cambria Math" panose="02040503050406030204" pitchFamily="18" charset="0"/>
                    <a:ea typeface="Cambria Math" panose="02040503050406030204" pitchFamily="18" charset="0"/>
                  </a:rPr>
                  <a:t>2</a:t>
                </a:r>
                <a:r>
                  <a:rPr lang="en-US" baseline="30000">
                    <a:latin typeface="Cambria Math" panose="02040503050406030204" pitchFamily="18" charset="0"/>
                    <a:ea typeface="Cambria Math" panose="02040503050406030204" pitchFamily="18" charset="0"/>
                  </a:rPr>
                  <a:t>=Gas Price</a:t>
                </a:r>
              </a:p>
              <a:p>
                <a:pPr>
                  <a:buClr>
                    <a:schemeClr val="tx1"/>
                  </a:buClr>
                </a:pPr>
                <a:r>
                  <a:rPr lang="en-US" baseline="30000">
                    <a:latin typeface="Cambria Math" panose="02040503050406030204" pitchFamily="18" charset="0"/>
                    <a:ea typeface="Cambria Math" panose="02040503050406030204" pitchFamily="18" charset="0"/>
                  </a:rPr>
                  <a:t>X</a:t>
                </a:r>
                <a:r>
                  <a:rPr lang="en-US" baseline="-2000">
                    <a:latin typeface="Cambria Math" panose="02040503050406030204" pitchFamily="18" charset="0"/>
                    <a:ea typeface="Cambria Math" panose="02040503050406030204" pitchFamily="18" charset="0"/>
                  </a:rPr>
                  <a:t>3</a:t>
                </a:r>
                <a:r>
                  <a:rPr lang="en-US" baseline="30000">
                    <a:latin typeface="Cambria Math" panose="02040503050406030204" pitchFamily="18" charset="0"/>
                    <a:ea typeface="Cambria Math" panose="02040503050406030204" pitchFamily="18" charset="0"/>
                  </a:rPr>
                  <a:t>=Air Travel Price</a:t>
                </a:r>
              </a:p>
              <a:p>
                <a:pPr>
                  <a:buClr>
                    <a:schemeClr val="tx1"/>
                  </a:buClr>
                </a:pPr>
                <a:r>
                  <a:rPr lang="en-US" baseline="30000">
                    <a:latin typeface="Cambria Math" panose="02040503050406030204" pitchFamily="18" charset="0"/>
                    <a:ea typeface="Cambria Math" panose="02040503050406030204" pitchFamily="18" charset="0"/>
                  </a:rPr>
                  <a:t>X</a:t>
                </a:r>
                <a:r>
                  <a:rPr lang="en-US" baseline="-2000">
                    <a:latin typeface="Cambria Math" panose="02040503050406030204" pitchFamily="18" charset="0"/>
                    <a:ea typeface="Cambria Math" panose="02040503050406030204" pitchFamily="18" charset="0"/>
                  </a:rPr>
                  <a:t>4</a:t>
                </a:r>
                <a:r>
                  <a:rPr lang="en-US" baseline="30000">
                    <a:latin typeface="Cambria Math" panose="02040503050406030204" pitchFamily="18" charset="0"/>
                    <a:ea typeface="Cambria Math" panose="02040503050406030204" pitchFamily="18" charset="0"/>
                  </a:rPr>
                  <a:t>=Steel and Iron Price</a:t>
                </a:r>
              </a:p>
              <a:p>
                <a:pPr>
                  <a:buClr>
                    <a:schemeClr val="tx1"/>
                  </a:buClr>
                </a:pPr>
                <a:r>
                  <a:rPr lang="en-US" baseline="30000">
                    <a:latin typeface="Cambria Math" panose="02040503050406030204" pitchFamily="18" charset="0"/>
                    <a:ea typeface="Cambria Math" panose="02040503050406030204" pitchFamily="18" charset="0"/>
                  </a:rPr>
                  <a:t>X</a:t>
                </a:r>
                <a:r>
                  <a:rPr lang="en-US" baseline="-2000">
                    <a:latin typeface="Cambria Math" panose="02040503050406030204" pitchFamily="18" charset="0"/>
                    <a:ea typeface="Cambria Math" panose="02040503050406030204" pitchFamily="18" charset="0"/>
                  </a:rPr>
                  <a:t>5</a:t>
                </a:r>
                <a:r>
                  <a:rPr lang="en-US" baseline="30000">
                    <a:latin typeface="Cambria Math" panose="02040503050406030204" pitchFamily="18" charset="0"/>
                    <a:ea typeface="Cambria Math" panose="02040503050406030204" pitchFamily="18" charset="0"/>
                  </a:rPr>
                  <a:t>=Rubber Price</a:t>
                </a:r>
              </a:p>
              <a:p>
                <a:pPr>
                  <a:buClr>
                    <a:schemeClr val="tx1"/>
                  </a:buClr>
                </a:pPr>
                <a:r>
                  <a:rPr lang="en-US" baseline="30000">
                    <a:latin typeface="Cambria Math" panose="02040503050406030204" pitchFamily="18" charset="0"/>
                    <a:ea typeface="Cambria Math" panose="02040503050406030204" pitchFamily="18" charset="0"/>
                  </a:rPr>
                  <a:t>ε=error term</a:t>
                </a:r>
              </a:p>
              <a:p>
                <a:pPr marL="0" indent="0">
                  <a:defRPr/>
                </a:pPr>
                <a:endParaRPr lang="en-US" baseline="30000"/>
              </a:p>
            </p:txBody>
          </p:sp>
        </mc:Choice>
        <mc:Fallback xmlns="">
          <p:sp>
            <p:nvSpPr>
              <p:cNvPr id="4" name="Content Placeholder 2">
                <a:extLst>
                  <a:ext uri="{FF2B5EF4-FFF2-40B4-BE49-F238E27FC236}">
                    <a16:creationId xmlns:a16="http://schemas.microsoft.com/office/drawing/2014/main" id="{5A361C3E-B71F-4103-B0B3-DAC1DF692D38}"/>
                  </a:ext>
                </a:extLst>
              </p:cNvPr>
              <p:cNvSpPr txBox="1">
                <a:spLocks noRot="1" noChangeAspect="1" noMove="1" noResize="1" noEditPoints="1" noAdjustHandles="1" noChangeArrowheads="1" noChangeShapeType="1" noTextEdit="1"/>
              </p:cNvSpPr>
              <p:nvPr/>
            </p:nvSpPr>
            <p:spPr>
              <a:xfrm>
                <a:off x="6421089" y="2548281"/>
                <a:ext cx="5122606" cy="3658689"/>
              </a:xfrm>
              <a:prstGeom prst="rect">
                <a:avLst/>
              </a:prstGeom>
              <a:blipFill>
                <a:blip r:embed="rId3"/>
                <a:stretch>
                  <a:fillRect l="-595"/>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150D91BF-301D-47A0-A729-2DB560FD3ABE}"/>
              </a:ext>
            </a:extLst>
          </p:cNvPr>
          <p:cNvSpPr txBox="1"/>
          <p:nvPr/>
        </p:nvSpPr>
        <p:spPr>
          <a:xfrm>
            <a:off x="928131" y="330887"/>
            <a:ext cx="6539468"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b="1">
                <a:solidFill>
                  <a:schemeClr val="bg1"/>
                </a:solidFill>
              </a:rPr>
              <a:t>R code:</a:t>
            </a:r>
          </a:p>
        </p:txBody>
      </p:sp>
    </p:spTree>
    <p:extLst>
      <p:ext uri="{BB962C8B-B14F-4D97-AF65-F5344CB8AC3E}">
        <p14:creationId xmlns:p14="http://schemas.microsoft.com/office/powerpoint/2010/main" val="1739293538"/>
      </p:ext>
    </p:extLst>
  </p:cSld>
  <p:clrMapOvr>
    <a:overrideClrMapping bg1="lt1" tx1="dk1" bg2="lt2" tx2="dk2" accent1="accent1" accent2="accent2" accent3="accent3" accent4="accent4" accent5="accent5" accent6="accent6" hlink="hlink" folHlink="folHlink"/>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9362849A-570D-49DB-954C-63F144E88A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CA42011-E478-428B-9D15-A98E338BF8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5" name="Freeform 7">
            <a:extLst>
              <a:ext uri="{FF2B5EF4-FFF2-40B4-BE49-F238E27FC236}">
                <a16:creationId xmlns:a16="http://schemas.microsoft.com/office/drawing/2014/main" id="{9ED2773C-FE51-4632-BA46-036BDCDA6E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25877A33-D035-4570-A916-79B5E89F624C}"/>
              </a:ext>
            </a:extLst>
          </p:cNvPr>
          <p:cNvSpPr>
            <a:spLocks noGrp="1"/>
          </p:cNvSpPr>
          <p:nvPr>
            <p:ph type="title"/>
          </p:nvPr>
        </p:nvSpPr>
        <p:spPr>
          <a:xfrm>
            <a:off x="1060821" y="1144131"/>
            <a:ext cx="8840263" cy="501790"/>
          </a:xfrm>
        </p:spPr>
        <p:txBody>
          <a:bodyPr vert="horz" lIns="91440" tIns="45720" rIns="91440" bIns="45720" rtlCol="0" anchor="t">
            <a:normAutofit/>
          </a:bodyPr>
          <a:lstStyle/>
          <a:p>
            <a:pPr>
              <a:lnSpc>
                <a:spcPct val="90000"/>
              </a:lnSpc>
            </a:pPr>
            <a:r>
              <a:rPr lang="en-US" sz="2400" b="0" i="0" kern="1200">
                <a:solidFill>
                  <a:srgbClr val="FF0000"/>
                </a:solidFill>
                <a:latin typeface="+mj-lt"/>
                <a:ea typeface="+mj-ea"/>
                <a:cs typeface="+mj-cs"/>
              </a:rPr>
              <a:t>Supply Linear Model and Summary Statistics</a:t>
            </a:r>
            <a:r>
              <a:rPr lang="en-US" sz="2400">
                <a:solidFill>
                  <a:srgbClr val="FF0000"/>
                </a:solidFill>
              </a:rPr>
              <a:t> </a:t>
            </a:r>
            <a:endParaRPr lang="en-US" sz="2400" b="0" i="0" kern="1200">
              <a:solidFill>
                <a:srgbClr val="FF0000"/>
              </a:solidFill>
              <a:latin typeface="+mj-lt"/>
            </a:endParaRPr>
          </a:p>
        </p:txBody>
      </p:sp>
      <p:sp useBgFill="1">
        <p:nvSpPr>
          <p:cNvPr id="17" name="Freeform: Shape 16">
            <a:extLst>
              <a:ext uri="{FF2B5EF4-FFF2-40B4-BE49-F238E27FC236}">
                <a16:creationId xmlns:a16="http://schemas.microsoft.com/office/drawing/2014/main" id="{E02F9158-C4C2-46A8-BE73-A4F77E139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7" cy="5095933"/>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ln>
            <a:noFill/>
          </a:ln>
        </p:spPr>
      </p:sp>
      <p:pic>
        <p:nvPicPr>
          <p:cNvPr id="6" name="Picture 5">
            <a:extLst>
              <a:ext uri="{FF2B5EF4-FFF2-40B4-BE49-F238E27FC236}">
                <a16:creationId xmlns:a16="http://schemas.microsoft.com/office/drawing/2014/main" id="{3DC091FB-9A7B-4981-8880-CA872F2A831C}"/>
              </a:ext>
            </a:extLst>
          </p:cNvPr>
          <p:cNvPicPr>
            <a:picLocks noChangeAspect="1"/>
          </p:cNvPicPr>
          <p:nvPr/>
        </p:nvPicPr>
        <p:blipFill>
          <a:blip r:embed="rId2"/>
          <a:stretch>
            <a:fillRect/>
          </a:stretch>
        </p:blipFill>
        <p:spPr>
          <a:xfrm>
            <a:off x="284480" y="2548282"/>
            <a:ext cx="6136191" cy="3954118"/>
          </a:xfrm>
          <a:prstGeom prst="rect">
            <a:avLst/>
          </a:prstGeom>
          <a:effectLst/>
        </p:spPr>
      </p:pic>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C881B231-9764-4CE0-B368-597A8D7D31E0}"/>
                  </a:ext>
                </a:extLst>
              </p:cNvPr>
              <p:cNvSpPr txBox="1">
                <a:spLocks/>
              </p:cNvSpPr>
              <p:nvPr/>
            </p:nvSpPr>
            <p:spPr>
              <a:xfrm>
                <a:off x="6421089" y="2548281"/>
                <a:ext cx="5122606" cy="3658689"/>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a:buClr>
                    <a:schemeClr val="tx1"/>
                  </a:buClr>
                </a:pPr>
                <a14:m>
                  <m:oMath xmlns:m="http://schemas.openxmlformats.org/officeDocument/2006/math">
                    <m:r>
                      <a:rPr lang="en-US" dirty="0">
                        <a:latin typeface="Cambria Math" panose="02040503050406030204" pitchFamily="18" charset="0"/>
                        <a:ea typeface="Cambria Math" panose="02040503050406030204" pitchFamily="18" charset="0"/>
                      </a:rPr>
                      <m:t>𝑌</m:t>
                    </m:r>
                    <m:r>
                      <a:rPr lang="en-US" baseline="-25000" dirty="0">
                        <a:latin typeface="Cambria Math" panose="02040503050406030204" pitchFamily="18" charset="0"/>
                        <a:ea typeface="Cambria Math" panose="02040503050406030204" pitchFamily="18" charset="0"/>
                      </a:rPr>
                      <m:t>𝑖</m:t>
                    </m:r>
                    <m:r>
                      <a:rPr lang="en-US" dirty="0">
                        <a:latin typeface="Cambria Math" panose="02040503050406030204" pitchFamily="18" charset="0"/>
                        <a:ea typeface="Cambria Math" panose="02040503050406030204" pitchFamily="18" charset="0"/>
                      </a:rPr>
                      <m:t>=</m:t>
                    </m:r>
                    <m:r>
                      <m:rPr>
                        <m:nor/>
                      </m:rPr>
                      <a:rPr lang="en-US" dirty="0">
                        <a:latin typeface="Cambria Math" panose="02040503050406030204" pitchFamily="18" charset="0"/>
                        <a:ea typeface="Cambria Math" panose="02040503050406030204" pitchFamily="18" charset="0"/>
                      </a:rPr>
                      <m:t>B</m:t>
                    </m:r>
                    <m:r>
                      <m:rPr>
                        <m:nor/>
                      </m:rPr>
                      <a:rPr lang="en-US" baseline="-25000" dirty="0">
                        <a:latin typeface="Cambria Math" panose="02040503050406030204" pitchFamily="18" charset="0"/>
                        <a:ea typeface="Cambria Math" panose="02040503050406030204" pitchFamily="18" charset="0"/>
                      </a:rPr>
                      <m:t>0</m:t>
                    </m:r>
                    <m:r>
                      <m:rPr>
                        <m:nor/>
                      </m:rPr>
                      <a:rPr lang="en-US" dirty="0">
                        <a:latin typeface="Cambria Math" panose="02040503050406030204" pitchFamily="18" charset="0"/>
                        <a:ea typeface="Cambria Math" panose="02040503050406030204" pitchFamily="18" charset="0"/>
                      </a:rPr>
                      <m:t>+</m:t>
                    </m:r>
                    <m:r>
                      <m:rPr>
                        <m:nor/>
                      </m:rPr>
                      <a:rPr lang="en-US" dirty="0">
                        <a:latin typeface="Cambria Math" panose="02040503050406030204" pitchFamily="18" charset="0"/>
                        <a:ea typeface="Cambria Math" panose="02040503050406030204" pitchFamily="18" charset="0"/>
                      </a:rPr>
                      <m:t>B</m:t>
                    </m:r>
                    <m:r>
                      <m:rPr>
                        <m:nor/>
                      </m:rPr>
                      <a:rPr lang="en-US" baseline="-25000" dirty="0">
                        <a:latin typeface="Cambria Math" panose="02040503050406030204" pitchFamily="18" charset="0"/>
                        <a:ea typeface="Cambria Math" panose="02040503050406030204" pitchFamily="18" charset="0"/>
                      </a:rPr>
                      <m:t>1</m:t>
                    </m:r>
                    <m:r>
                      <m:rPr>
                        <m:nor/>
                      </m:rPr>
                      <a:rPr lang="en-US" dirty="0">
                        <a:latin typeface="Cambria Math" panose="02040503050406030204" pitchFamily="18" charset="0"/>
                        <a:ea typeface="Cambria Math" panose="02040503050406030204" pitchFamily="18" charset="0"/>
                      </a:rPr>
                      <m:t>X</m:t>
                    </m:r>
                    <m:r>
                      <m:rPr>
                        <m:nor/>
                      </m:rPr>
                      <a:rPr lang="en-US" baseline="-25000" dirty="0">
                        <a:latin typeface="Cambria Math" panose="02040503050406030204" pitchFamily="18" charset="0"/>
                        <a:ea typeface="Cambria Math" panose="02040503050406030204" pitchFamily="18" charset="0"/>
                      </a:rPr>
                      <m:t>1</m:t>
                    </m:r>
                    <m:r>
                      <m:rPr>
                        <m:nor/>
                      </m:rPr>
                      <a:rPr lang="en-US" dirty="0">
                        <a:latin typeface="Cambria Math" panose="02040503050406030204" pitchFamily="18" charset="0"/>
                        <a:ea typeface="Cambria Math" panose="02040503050406030204" pitchFamily="18" charset="0"/>
                      </a:rPr>
                      <m:t>+</m:t>
                    </m:r>
                    <m:r>
                      <m:rPr>
                        <m:nor/>
                      </m:rPr>
                      <a:rPr lang="en-US" dirty="0">
                        <a:latin typeface="Cambria Math" panose="02040503050406030204" pitchFamily="18" charset="0"/>
                        <a:ea typeface="Cambria Math" panose="02040503050406030204" pitchFamily="18" charset="0"/>
                      </a:rPr>
                      <m:t>B</m:t>
                    </m:r>
                    <m:r>
                      <m:rPr>
                        <m:nor/>
                      </m:rPr>
                      <a:rPr lang="en-US" baseline="-25000" dirty="0">
                        <a:latin typeface="Cambria Math" panose="02040503050406030204" pitchFamily="18" charset="0"/>
                        <a:ea typeface="Cambria Math" panose="02040503050406030204" pitchFamily="18" charset="0"/>
                      </a:rPr>
                      <m:t>2</m:t>
                    </m:r>
                    <m:r>
                      <m:rPr>
                        <m:nor/>
                      </m:rPr>
                      <a:rPr lang="en-US" dirty="0">
                        <a:latin typeface="Cambria Math" panose="02040503050406030204" pitchFamily="18" charset="0"/>
                        <a:ea typeface="Cambria Math" panose="02040503050406030204" pitchFamily="18" charset="0"/>
                      </a:rPr>
                      <m:t>X</m:t>
                    </m:r>
                    <m:r>
                      <m:rPr>
                        <m:nor/>
                      </m:rPr>
                      <a:rPr lang="en-US" baseline="-25000" dirty="0">
                        <a:latin typeface="Cambria Math" panose="02040503050406030204" pitchFamily="18" charset="0"/>
                        <a:ea typeface="Cambria Math" panose="02040503050406030204" pitchFamily="18" charset="0"/>
                      </a:rPr>
                      <m:t>2</m:t>
                    </m:r>
                    <m:r>
                      <m:rPr>
                        <m:nor/>
                      </m:rPr>
                      <a:rPr lang="en-US" dirty="0">
                        <a:latin typeface="Cambria Math" panose="02040503050406030204" pitchFamily="18" charset="0"/>
                        <a:ea typeface="Cambria Math" panose="02040503050406030204" pitchFamily="18" charset="0"/>
                      </a:rPr>
                      <m:t>+</m:t>
                    </m:r>
                    <m:r>
                      <m:rPr>
                        <m:nor/>
                      </m:rPr>
                      <a:rPr lang="en-US" dirty="0">
                        <a:latin typeface="Cambria Math" panose="02040503050406030204" pitchFamily="18" charset="0"/>
                        <a:ea typeface="Cambria Math" panose="02040503050406030204" pitchFamily="18" charset="0"/>
                      </a:rPr>
                      <m:t>B</m:t>
                    </m:r>
                    <m:r>
                      <m:rPr>
                        <m:nor/>
                      </m:rPr>
                      <a:rPr lang="en-US" baseline="-25000" dirty="0">
                        <a:latin typeface="Cambria Math" panose="02040503050406030204" pitchFamily="18" charset="0"/>
                        <a:ea typeface="Cambria Math" panose="02040503050406030204" pitchFamily="18" charset="0"/>
                      </a:rPr>
                      <m:t>3</m:t>
                    </m:r>
                    <m:r>
                      <m:rPr>
                        <m:nor/>
                      </m:rPr>
                      <a:rPr lang="en-US" dirty="0">
                        <a:latin typeface="Cambria Math" panose="02040503050406030204" pitchFamily="18" charset="0"/>
                        <a:ea typeface="Cambria Math" panose="02040503050406030204" pitchFamily="18" charset="0"/>
                      </a:rPr>
                      <m:t>X</m:t>
                    </m:r>
                    <m:r>
                      <m:rPr>
                        <m:nor/>
                      </m:rPr>
                      <a:rPr lang="en-US" baseline="-25000" dirty="0">
                        <a:latin typeface="Cambria Math" panose="02040503050406030204" pitchFamily="18" charset="0"/>
                        <a:ea typeface="Cambria Math" panose="02040503050406030204" pitchFamily="18" charset="0"/>
                      </a:rPr>
                      <m:t>3</m:t>
                    </m:r>
                    <m:r>
                      <m:rPr>
                        <m:nor/>
                      </m:rPr>
                      <a:rPr lang="en-US" dirty="0">
                        <a:latin typeface="Cambria Math" panose="02040503050406030204" pitchFamily="18" charset="0"/>
                        <a:ea typeface="Cambria Math" panose="02040503050406030204" pitchFamily="18" charset="0"/>
                      </a:rPr>
                      <m:t>+</m:t>
                    </m:r>
                    <m:r>
                      <m:rPr>
                        <m:sty m:val="p"/>
                      </m:rPr>
                      <a:rPr lang="en-US" dirty="0">
                        <a:latin typeface="Cambria Math" panose="02040503050406030204" pitchFamily="18" charset="0"/>
                        <a:ea typeface="Cambria Math" panose="02040503050406030204" pitchFamily="18" charset="0"/>
                      </a:rPr>
                      <m:t>ε</m:t>
                    </m:r>
                  </m:oMath>
                </a14:m>
                <a:endParaRPr lang="en-US" baseline="30000">
                  <a:latin typeface="Cambria Math" panose="02040503050406030204" pitchFamily="18" charset="0"/>
                  <a:ea typeface="Cambria Math" panose="02040503050406030204" pitchFamily="18" charset="0"/>
                </a:endParaRPr>
              </a:p>
              <a:p>
                <a:pPr>
                  <a:buClr>
                    <a:schemeClr val="tx1"/>
                  </a:buClr>
                </a:pPr>
                <a:r>
                  <a:rPr lang="en-US" baseline="30000">
                    <a:latin typeface="Cambria Math" panose="02040503050406030204" pitchFamily="18" charset="0"/>
                    <a:ea typeface="Cambria Math" panose="02040503050406030204" pitchFamily="18" charset="0"/>
                  </a:rPr>
                  <a:t>Y</a:t>
                </a:r>
                <a:r>
                  <a:rPr lang="en-US" baseline="-2000">
                    <a:latin typeface="Cambria Math" panose="02040503050406030204" pitchFamily="18" charset="0"/>
                    <a:ea typeface="Cambria Math" panose="02040503050406030204" pitchFamily="18" charset="0"/>
                  </a:rPr>
                  <a:t>i </a:t>
                </a:r>
                <a:r>
                  <a:rPr lang="en-US" baseline="30000">
                    <a:latin typeface="Cambria Math" panose="02040503050406030204" pitchFamily="18" charset="0"/>
                    <a:ea typeface="Cambria Math" panose="02040503050406030204" pitchFamily="18" charset="0"/>
                  </a:rPr>
                  <a:t>=Quantity of Vehicles Sold</a:t>
                </a:r>
              </a:p>
              <a:p>
                <a:pPr>
                  <a:buClr>
                    <a:schemeClr val="tx1"/>
                  </a:buClr>
                </a:pPr>
                <a:r>
                  <a:rPr lang="en-US" baseline="30000">
                    <a:latin typeface="Cambria Math" panose="02040503050406030204" pitchFamily="18" charset="0"/>
                    <a:ea typeface="Cambria Math" panose="02040503050406030204" pitchFamily="18" charset="0"/>
                  </a:rPr>
                  <a:t>X</a:t>
                </a:r>
                <a:r>
                  <a:rPr lang="en-US" baseline="-2000">
                    <a:latin typeface="Cambria Math" panose="02040503050406030204" pitchFamily="18" charset="0"/>
                    <a:ea typeface="Cambria Math" panose="02040503050406030204" pitchFamily="18" charset="0"/>
                  </a:rPr>
                  <a:t>1</a:t>
                </a:r>
                <a:r>
                  <a:rPr lang="en-US" baseline="30000">
                    <a:latin typeface="Cambria Math" panose="02040503050406030204" pitchFamily="18" charset="0"/>
                    <a:ea typeface="Cambria Math" panose="02040503050406030204" pitchFamily="18" charset="0"/>
                  </a:rPr>
                  <a:t>=Phat</a:t>
                </a:r>
              </a:p>
              <a:p>
                <a:pPr>
                  <a:buClr>
                    <a:schemeClr val="tx1"/>
                  </a:buClr>
                </a:pPr>
                <a:r>
                  <a:rPr lang="en-US" baseline="30000">
                    <a:latin typeface="Cambria Math" panose="02040503050406030204" pitchFamily="18" charset="0"/>
                    <a:ea typeface="Cambria Math" panose="02040503050406030204" pitchFamily="18" charset="0"/>
                  </a:rPr>
                  <a:t>X</a:t>
                </a:r>
                <a:r>
                  <a:rPr lang="en-US" baseline="-2000">
                    <a:latin typeface="Cambria Math" panose="02040503050406030204" pitchFamily="18" charset="0"/>
                    <a:ea typeface="Cambria Math" panose="02040503050406030204" pitchFamily="18" charset="0"/>
                  </a:rPr>
                  <a:t>2</a:t>
                </a:r>
                <a:r>
                  <a:rPr lang="en-US" baseline="30000">
                    <a:latin typeface="Cambria Math" panose="02040503050406030204" pitchFamily="18" charset="0"/>
                    <a:ea typeface="Cambria Math" panose="02040503050406030204" pitchFamily="18" charset="0"/>
                  </a:rPr>
                  <a:t>=Steel and Iron Price</a:t>
                </a:r>
              </a:p>
              <a:p>
                <a:pPr>
                  <a:buClr>
                    <a:schemeClr val="tx1"/>
                  </a:buClr>
                </a:pPr>
                <a:r>
                  <a:rPr lang="en-US" baseline="30000">
                    <a:latin typeface="Cambria Math" panose="02040503050406030204" pitchFamily="18" charset="0"/>
                    <a:ea typeface="Cambria Math" panose="02040503050406030204" pitchFamily="18" charset="0"/>
                  </a:rPr>
                  <a:t>X</a:t>
                </a:r>
                <a:r>
                  <a:rPr lang="en-US" baseline="-2000">
                    <a:latin typeface="Cambria Math" panose="02040503050406030204" pitchFamily="18" charset="0"/>
                    <a:ea typeface="Cambria Math" panose="02040503050406030204" pitchFamily="18" charset="0"/>
                  </a:rPr>
                  <a:t>3</a:t>
                </a:r>
                <a:r>
                  <a:rPr lang="en-US" baseline="30000">
                    <a:latin typeface="Cambria Math" panose="02040503050406030204" pitchFamily="18" charset="0"/>
                    <a:ea typeface="Cambria Math" panose="02040503050406030204" pitchFamily="18" charset="0"/>
                  </a:rPr>
                  <a:t>=Rubber Prices</a:t>
                </a:r>
              </a:p>
              <a:p>
                <a:pPr>
                  <a:buClr>
                    <a:schemeClr val="tx1"/>
                  </a:buClr>
                </a:pPr>
                <a:r>
                  <a:rPr lang="en-US" baseline="30000">
                    <a:latin typeface="Cambria Math" panose="02040503050406030204" pitchFamily="18" charset="0"/>
                    <a:ea typeface="Cambria Math" panose="02040503050406030204" pitchFamily="18" charset="0"/>
                  </a:rPr>
                  <a:t>ε=error term</a:t>
                </a:r>
              </a:p>
              <a:p>
                <a:endParaRPr lang="en-US" baseline="30000"/>
              </a:p>
            </p:txBody>
          </p:sp>
        </mc:Choice>
        <mc:Fallback xmlns="">
          <p:sp>
            <p:nvSpPr>
              <p:cNvPr id="4" name="Content Placeholder 2">
                <a:extLst>
                  <a:ext uri="{FF2B5EF4-FFF2-40B4-BE49-F238E27FC236}">
                    <a16:creationId xmlns:a16="http://schemas.microsoft.com/office/drawing/2014/main" id="{C881B231-9764-4CE0-B368-597A8D7D31E0}"/>
                  </a:ext>
                </a:extLst>
              </p:cNvPr>
              <p:cNvSpPr txBox="1">
                <a:spLocks noRot="1" noChangeAspect="1" noMove="1" noResize="1" noEditPoints="1" noAdjustHandles="1" noChangeArrowheads="1" noChangeShapeType="1" noTextEdit="1"/>
              </p:cNvSpPr>
              <p:nvPr/>
            </p:nvSpPr>
            <p:spPr>
              <a:xfrm>
                <a:off x="6421089" y="2548281"/>
                <a:ext cx="5122606" cy="3658689"/>
              </a:xfrm>
              <a:prstGeom prst="rect">
                <a:avLst/>
              </a:prstGeom>
              <a:blipFill>
                <a:blip r:embed="rId3"/>
                <a:stretch>
                  <a:fillRect l="-595"/>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95224142-C7B2-4364-88E0-3647C9ED4257}"/>
              </a:ext>
            </a:extLst>
          </p:cNvPr>
          <p:cNvSpPr txBox="1"/>
          <p:nvPr/>
        </p:nvSpPr>
        <p:spPr>
          <a:xfrm>
            <a:off x="687860" y="365210"/>
            <a:ext cx="6779739"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a:solidFill>
                  <a:schemeClr val="bg1"/>
                </a:solidFill>
              </a:rPr>
              <a:t>R code:</a:t>
            </a:r>
          </a:p>
        </p:txBody>
      </p:sp>
    </p:spTree>
    <p:extLst>
      <p:ext uri="{BB962C8B-B14F-4D97-AF65-F5344CB8AC3E}">
        <p14:creationId xmlns:p14="http://schemas.microsoft.com/office/powerpoint/2010/main" val="3057889665"/>
      </p:ext>
    </p:extLst>
  </p:cSld>
  <p:clrMapOvr>
    <a:overrideClrMapping bg1="lt1" tx1="dk1" bg2="lt2" tx2="dk2" accent1="accent1" accent2="accent2" accent3="accent3" accent4="accent4" accent5="accent5" accent6="accent6" hlink="hlink" folHlink="folHlink"/>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0">
            <a:extLst>
              <a:ext uri="{FF2B5EF4-FFF2-40B4-BE49-F238E27FC236}">
                <a16:creationId xmlns:a16="http://schemas.microsoft.com/office/drawing/2014/main" id="{9362849A-570D-49DB-954C-63F144E88A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0" name="Rectangle 12">
            <a:extLst>
              <a:ext uri="{FF2B5EF4-FFF2-40B4-BE49-F238E27FC236}">
                <a16:creationId xmlns:a16="http://schemas.microsoft.com/office/drawing/2014/main" id="{1CA42011-E478-428B-9D15-A98E338BF8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1" name="Freeform 7">
            <a:extLst>
              <a:ext uri="{FF2B5EF4-FFF2-40B4-BE49-F238E27FC236}">
                <a16:creationId xmlns:a16="http://schemas.microsoft.com/office/drawing/2014/main" id="{9ED2773C-FE51-4632-BA46-036BDCDA6E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61B4A284-61D8-40F0-8EEB-1E522AFB3432}"/>
              </a:ext>
            </a:extLst>
          </p:cNvPr>
          <p:cNvSpPr>
            <a:spLocks noGrp="1"/>
          </p:cNvSpPr>
          <p:nvPr>
            <p:ph type="title"/>
          </p:nvPr>
        </p:nvSpPr>
        <p:spPr>
          <a:xfrm>
            <a:off x="923524" y="1144130"/>
            <a:ext cx="8977560" cy="501791"/>
          </a:xfrm>
        </p:spPr>
        <p:txBody>
          <a:bodyPr vert="horz" lIns="91440" tIns="45720" rIns="91440" bIns="45720" rtlCol="0" anchor="t">
            <a:normAutofit/>
          </a:bodyPr>
          <a:lstStyle/>
          <a:p>
            <a:pPr>
              <a:lnSpc>
                <a:spcPct val="90000"/>
              </a:lnSpc>
            </a:pPr>
            <a:r>
              <a:rPr lang="en-US" sz="2400" b="0" i="0" kern="1200">
                <a:solidFill>
                  <a:srgbClr val="FF0000"/>
                </a:solidFill>
                <a:latin typeface="+mj-lt"/>
                <a:ea typeface="+mj-ea"/>
                <a:cs typeface="+mj-cs"/>
              </a:rPr>
              <a:t>Demand Linear Model and Summary Statistics</a:t>
            </a:r>
            <a:endParaRPr lang="en-US" sz="2400" b="0" i="0" kern="1200">
              <a:solidFill>
                <a:srgbClr val="FF0000"/>
              </a:solidFill>
              <a:latin typeface="+mj-lt"/>
            </a:endParaRPr>
          </a:p>
        </p:txBody>
      </p:sp>
      <p:sp useBgFill="1">
        <p:nvSpPr>
          <p:cNvPr id="22" name="Freeform: Shape 16">
            <a:extLst>
              <a:ext uri="{FF2B5EF4-FFF2-40B4-BE49-F238E27FC236}">
                <a16:creationId xmlns:a16="http://schemas.microsoft.com/office/drawing/2014/main" id="{E02F9158-C4C2-46A8-BE73-A4F77E139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7" cy="5095933"/>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ln>
            <a:noFill/>
          </a:ln>
        </p:spPr>
      </p:sp>
      <p:pic>
        <p:nvPicPr>
          <p:cNvPr id="6" name="Picture 5">
            <a:extLst>
              <a:ext uri="{FF2B5EF4-FFF2-40B4-BE49-F238E27FC236}">
                <a16:creationId xmlns:a16="http://schemas.microsoft.com/office/drawing/2014/main" id="{39E959EA-0119-4EB1-9171-4D419DD6A497}"/>
              </a:ext>
            </a:extLst>
          </p:cNvPr>
          <p:cNvPicPr>
            <a:picLocks noChangeAspect="1"/>
          </p:cNvPicPr>
          <p:nvPr/>
        </p:nvPicPr>
        <p:blipFill>
          <a:blip r:embed="rId2"/>
          <a:stretch>
            <a:fillRect/>
          </a:stretch>
        </p:blipFill>
        <p:spPr>
          <a:xfrm>
            <a:off x="653484" y="2873278"/>
            <a:ext cx="5451627" cy="3012024"/>
          </a:xfrm>
          <a:prstGeom prst="rect">
            <a:avLst/>
          </a:prstGeom>
          <a:effectLst/>
        </p:spPr>
      </p:pic>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6B197510-4CFA-485A-8E2C-77BA4E6EE6EF}"/>
                  </a:ext>
                </a:extLst>
              </p:cNvPr>
              <p:cNvSpPr txBox="1">
                <a:spLocks/>
              </p:cNvSpPr>
              <p:nvPr/>
            </p:nvSpPr>
            <p:spPr>
              <a:xfrm>
                <a:off x="6421089" y="2548281"/>
                <a:ext cx="5122606" cy="3658689"/>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a:buClrTx/>
                </a:pPr>
                <a14:m>
                  <m:oMath xmlns:m="http://schemas.openxmlformats.org/officeDocument/2006/math">
                    <m:r>
                      <a:rPr lang="en-US" dirty="0" smtClean="0">
                        <a:latin typeface="Cambria Math" panose="02040503050406030204" pitchFamily="18" charset="0"/>
                        <a:ea typeface="Cambria Math" panose="02040503050406030204" pitchFamily="18" charset="0"/>
                      </a:rPr>
                      <m:t>𝑌</m:t>
                    </m:r>
                    <m:r>
                      <a:rPr lang="en-US" baseline="-25000" dirty="0">
                        <a:latin typeface="Cambria Math" panose="02040503050406030204" pitchFamily="18" charset="0"/>
                        <a:ea typeface="Cambria Math" panose="02040503050406030204" pitchFamily="18" charset="0"/>
                      </a:rPr>
                      <m:t>𝑖</m:t>
                    </m:r>
                    <m:r>
                      <a:rPr lang="en-US" dirty="0">
                        <a:latin typeface="Cambria Math" panose="02040503050406030204" pitchFamily="18" charset="0"/>
                        <a:ea typeface="Cambria Math" panose="02040503050406030204" pitchFamily="18" charset="0"/>
                      </a:rPr>
                      <m:t>=</m:t>
                    </m:r>
                    <m:r>
                      <m:rPr>
                        <m:nor/>
                      </m:rPr>
                      <a:rPr lang="en-US" dirty="0">
                        <a:latin typeface="Cambria Math" panose="02040503050406030204" pitchFamily="18" charset="0"/>
                        <a:ea typeface="Cambria Math" panose="02040503050406030204" pitchFamily="18" charset="0"/>
                      </a:rPr>
                      <m:t>B</m:t>
                    </m:r>
                    <m:r>
                      <m:rPr>
                        <m:nor/>
                      </m:rPr>
                      <a:rPr lang="en-US" baseline="-25000" dirty="0">
                        <a:latin typeface="Cambria Math" panose="02040503050406030204" pitchFamily="18" charset="0"/>
                        <a:ea typeface="Cambria Math" panose="02040503050406030204" pitchFamily="18" charset="0"/>
                      </a:rPr>
                      <m:t>0</m:t>
                    </m:r>
                    <m:r>
                      <m:rPr>
                        <m:nor/>
                      </m:rPr>
                      <a:rPr lang="en-US" dirty="0">
                        <a:latin typeface="Cambria Math" panose="02040503050406030204" pitchFamily="18" charset="0"/>
                        <a:ea typeface="Cambria Math" panose="02040503050406030204" pitchFamily="18" charset="0"/>
                      </a:rPr>
                      <m:t>+</m:t>
                    </m:r>
                    <m:r>
                      <m:rPr>
                        <m:nor/>
                      </m:rPr>
                      <a:rPr lang="en-US" dirty="0">
                        <a:latin typeface="Cambria Math" panose="02040503050406030204" pitchFamily="18" charset="0"/>
                        <a:ea typeface="Cambria Math" panose="02040503050406030204" pitchFamily="18" charset="0"/>
                      </a:rPr>
                      <m:t>B</m:t>
                    </m:r>
                    <m:r>
                      <m:rPr>
                        <m:nor/>
                      </m:rPr>
                      <a:rPr lang="en-US" baseline="-25000" dirty="0">
                        <a:latin typeface="Cambria Math" panose="02040503050406030204" pitchFamily="18" charset="0"/>
                        <a:ea typeface="Cambria Math" panose="02040503050406030204" pitchFamily="18" charset="0"/>
                      </a:rPr>
                      <m:t>1</m:t>
                    </m:r>
                    <m:r>
                      <m:rPr>
                        <m:nor/>
                      </m:rPr>
                      <a:rPr lang="en-US" dirty="0">
                        <a:latin typeface="Cambria Math" panose="02040503050406030204" pitchFamily="18" charset="0"/>
                        <a:ea typeface="Cambria Math" panose="02040503050406030204" pitchFamily="18" charset="0"/>
                      </a:rPr>
                      <m:t>X</m:t>
                    </m:r>
                    <m:r>
                      <m:rPr>
                        <m:nor/>
                      </m:rPr>
                      <a:rPr lang="en-US" baseline="-25000" dirty="0">
                        <a:latin typeface="Cambria Math" panose="02040503050406030204" pitchFamily="18" charset="0"/>
                        <a:ea typeface="Cambria Math" panose="02040503050406030204" pitchFamily="18" charset="0"/>
                      </a:rPr>
                      <m:t>1</m:t>
                    </m:r>
                    <m:r>
                      <m:rPr>
                        <m:nor/>
                      </m:rPr>
                      <a:rPr lang="en-US" dirty="0">
                        <a:latin typeface="Cambria Math" panose="02040503050406030204" pitchFamily="18" charset="0"/>
                        <a:ea typeface="Cambria Math" panose="02040503050406030204" pitchFamily="18" charset="0"/>
                      </a:rPr>
                      <m:t>+</m:t>
                    </m:r>
                    <m:r>
                      <m:rPr>
                        <m:nor/>
                      </m:rPr>
                      <a:rPr lang="en-US" dirty="0">
                        <a:latin typeface="Cambria Math" panose="02040503050406030204" pitchFamily="18" charset="0"/>
                        <a:ea typeface="Cambria Math" panose="02040503050406030204" pitchFamily="18" charset="0"/>
                      </a:rPr>
                      <m:t>B</m:t>
                    </m:r>
                    <m:r>
                      <m:rPr>
                        <m:nor/>
                      </m:rPr>
                      <a:rPr lang="en-US" baseline="-25000" dirty="0">
                        <a:latin typeface="Cambria Math" panose="02040503050406030204" pitchFamily="18" charset="0"/>
                        <a:ea typeface="Cambria Math" panose="02040503050406030204" pitchFamily="18" charset="0"/>
                      </a:rPr>
                      <m:t>2</m:t>
                    </m:r>
                    <m:r>
                      <m:rPr>
                        <m:nor/>
                      </m:rPr>
                      <a:rPr lang="en-US" dirty="0">
                        <a:latin typeface="Cambria Math" panose="02040503050406030204" pitchFamily="18" charset="0"/>
                        <a:ea typeface="Cambria Math" panose="02040503050406030204" pitchFamily="18" charset="0"/>
                      </a:rPr>
                      <m:t>X</m:t>
                    </m:r>
                    <m:r>
                      <m:rPr>
                        <m:nor/>
                      </m:rPr>
                      <a:rPr lang="en-US" baseline="-25000" dirty="0">
                        <a:latin typeface="Cambria Math" panose="02040503050406030204" pitchFamily="18" charset="0"/>
                        <a:ea typeface="Cambria Math" panose="02040503050406030204" pitchFamily="18" charset="0"/>
                      </a:rPr>
                      <m:t>2</m:t>
                    </m:r>
                    <m:r>
                      <m:rPr>
                        <m:nor/>
                      </m:rPr>
                      <a:rPr lang="en-US" dirty="0">
                        <a:latin typeface="Cambria Math" panose="02040503050406030204" pitchFamily="18" charset="0"/>
                        <a:ea typeface="Cambria Math" panose="02040503050406030204" pitchFamily="18" charset="0"/>
                      </a:rPr>
                      <m:t>+</m:t>
                    </m:r>
                    <m:r>
                      <m:rPr>
                        <m:nor/>
                      </m:rPr>
                      <a:rPr lang="en-US" dirty="0">
                        <a:latin typeface="Cambria Math" panose="02040503050406030204" pitchFamily="18" charset="0"/>
                        <a:ea typeface="Cambria Math" panose="02040503050406030204" pitchFamily="18" charset="0"/>
                      </a:rPr>
                      <m:t>B</m:t>
                    </m:r>
                    <m:r>
                      <m:rPr>
                        <m:nor/>
                      </m:rPr>
                      <a:rPr lang="en-US" baseline="-25000" dirty="0">
                        <a:latin typeface="Cambria Math" panose="02040503050406030204" pitchFamily="18" charset="0"/>
                        <a:ea typeface="Cambria Math" panose="02040503050406030204" pitchFamily="18" charset="0"/>
                      </a:rPr>
                      <m:t>3</m:t>
                    </m:r>
                    <m:r>
                      <m:rPr>
                        <m:nor/>
                      </m:rPr>
                      <a:rPr lang="en-US" dirty="0">
                        <a:latin typeface="Cambria Math" panose="02040503050406030204" pitchFamily="18" charset="0"/>
                        <a:ea typeface="Cambria Math" panose="02040503050406030204" pitchFamily="18" charset="0"/>
                      </a:rPr>
                      <m:t>X</m:t>
                    </m:r>
                    <m:r>
                      <m:rPr>
                        <m:nor/>
                      </m:rPr>
                      <a:rPr lang="en-US" baseline="-25000" dirty="0">
                        <a:latin typeface="Cambria Math" panose="02040503050406030204" pitchFamily="18" charset="0"/>
                        <a:ea typeface="Cambria Math" panose="02040503050406030204" pitchFamily="18" charset="0"/>
                      </a:rPr>
                      <m:t>3</m:t>
                    </m:r>
                    <m:r>
                      <m:rPr>
                        <m:nor/>
                      </m:rPr>
                      <a:rPr lang="en-US" b="0" i="0" dirty="0" smtClean="0">
                        <a:latin typeface="Cambria Math" panose="02040503050406030204" pitchFamily="18" charset="0"/>
                        <a:ea typeface="Cambria Math" panose="02040503050406030204" pitchFamily="18" charset="0"/>
                      </a:rPr>
                      <m:t>+</m:t>
                    </m:r>
                    <m:r>
                      <m:rPr>
                        <m:nor/>
                      </m:rPr>
                      <a:rPr lang="en-US" b="0" i="0" dirty="0" smtClean="0">
                        <a:latin typeface="Cambria Math" panose="02040503050406030204" pitchFamily="18" charset="0"/>
                        <a:ea typeface="Cambria Math" panose="02040503050406030204" pitchFamily="18" charset="0"/>
                      </a:rPr>
                      <m:t>B</m:t>
                    </m:r>
                    <m:r>
                      <m:rPr>
                        <m:nor/>
                      </m:rPr>
                      <a:rPr lang="en-US" b="0" i="0" baseline="-25000" dirty="0" smtClean="0">
                        <a:latin typeface="Cambria Math" panose="02040503050406030204" pitchFamily="18" charset="0"/>
                        <a:ea typeface="Cambria Math" panose="02040503050406030204" pitchFamily="18" charset="0"/>
                      </a:rPr>
                      <m:t>4</m:t>
                    </m:r>
                    <m:r>
                      <m:rPr>
                        <m:nor/>
                      </m:rPr>
                      <a:rPr lang="en-US" b="0" i="0" dirty="0" smtClean="0">
                        <a:latin typeface="Cambria Math" panose="02040503050406030204" pitchFamily="18" charset="0"/>
                        <a:ea typeface="Cambria Math" panose="02040503050406030204" pitchFamily="18" charset="0"/>
                      </a:rPr>
                      <m:t>X</m:t>
                    </m:r>
                    <m:r>
                      <m:rPr>
                        <m:nor/>
                      </m:rPr>
                      <a:rPr lang="en-US" b="0" i="0" baseline="-25000" dirty="0" smtClean="0">
                        <a:latin typeface="Cambria Math" panose="02040503050406030204" pitchFamily="18" charset="0"/>
                        <a:ea typeface="Cambria Math" panose="02040503050406030204" pitchFamily="18" charset="0"/>
                      </a:rPr>
                      <m:t>4</m:t>
                    </m:r>
                    <m:r>
                      <m:rPr>
                        <m:nor/>
                      </m:rPr>
                      <a:rPr lang="en-US" dirty="0">
                        <a:latin typeface="Cambria Math" panose="02040503050406030204" pitchFamily="18" charset="0"/>
                        <a:ea typeface="Cambria Math" panose="02040503050406030204" pitchFamily="18" charset="0"/>
                      </a:rPr>
                      <m:t>+</m:t>
                    </m:r>
                    <m:r>
                      <m:rPr>
                        <m:sty m:val="p"/>
                      </m:rPr>
                      <a:rPr lang="en-US" dirty="0">
                        <a:latin typeface="Cambria Math" panose="02040503050406030204" pitchFamily="18" charset="0"/>
                        <a:ea typeface="Cambria Math" panose="02040503050406030204" pitchFamily="18" charset="0"/>
                      </a:rPr>
                      <m:t>ε</m:t>
                    </m:r>
                  </m:oMath>
                </a14:m>
                <a:endParaRPr lang="en-US" baseline="30000">
                  <a:latin typeface="Cambria Math" panose="02040503050406030204" pitchFamily="18" charset="0"/>
                  <a:ea typeface="Cambria Math" panose="02040503050406030204" pitchFamily="18" charset="0"/>
                </a:endParaRPr>
              </a:p>
              <a:p>
                <a:pPr>
                  <a:buClrTx/>
                </a:pPr>
                <a:r>
                  <a:rPr lang="en-US" baseline="30000">
                    <a:latin typeface="Cambria Math" panose="02040503050406030204" pitchFamily="18" charset="0"/>
                    <a:ea typeface="Cambria Math" panose="02040503050406030204" pitchFamily="18" charset="0"/>
                  </a:rPr>
                  <a:t>Y</a:t>
                </a:r>
                <a:r>
                  <a:rPr lang="en-US" baseline="-2000">
                    <a:latin typeface="Cambria Math" panose="02040503050406030204" pitchFamily="18" charset="0"/>
                    <a:ea typeface="Cambria Math" panose="02040503050406030204" pitchFamily="18" charset="0"/>
                  </a:rPr>
                  <a:t>i </a:t>
                </a:r>
                <a:r>
                  <a:rPr lang="en-US" baseline="30000">
                    <a:latin typeface="Cambria Math" panose="02040503050406030204" pitchFamily="18" charset="0"/>
                    <a:ea typeface="Cambria Math" panose="02040503050406030204" pitchFamily="18" charset="0"/>
                  </a:rPr>
                  <a:t>=Quantity of Vehicles Sold</a:t>
                </a:r>
              </a:p>
              <a:p>
                <a:pPr>
                  <a:buClrTx/>
                </a:pPr>
                <a:r>
                  <a:rPr lang="en-US" baseline="30000">
                    <a:latin typeface="Cambria Math" panose="02040503050406030204" pitchFamily="18" charset="0"/>
                    <a:ea typeface="Cambria Math" panose="02040503050406030204" pitchFamily="18" charset="0"/>
                  </a:rPr>
                  <a:t>X</a:t>
                </a:r>
                <a:r>
                  <a:rPr lang="en-US" baseline="-2000">
                    <a:latin typeface="Cambria Math" panose="02040503050406030204" pitchFamily="18" charset="0"/>
                    <a:ea typeface="Cambria Math" panose="02040503050406030204" pitchFamily="18" charset="0"/>
                  </a:rPr>
                  <a:t>1</a:t>
                </a:r>
                <a:r>
                  <a:rPr lang="en-US" baseline="30000">
                    <a:latin typeface="Cambria Math" panose="02040503050406030204" pitchFamily="18" charset="0"/>
                    <a:ea typeface="Cambria Math" panose="02040503050406030204" pitchFamily="18" charset="0"/>
                  </a:rPr>
                  <a:t>=Phat</a:t>
                </a:r>
              </a:p>
              <a:p>
                <a:pPr>
                  <a:buClrTx/>
                </a:pPr>
                <a:r>
                  <a:rPr lang="en-US" baseline="30000">
                    <a:latin typeface="Cambria Math" panose="02040503050406030204" pitchFamily="18" charset="0"/>
                    <a:ea typeface="Cambria Math" panose="02040503050406030204" pitchFamily="18" charset="0"/>
                  </a:rPr>
                  <a:t>X</a:t>
                </a:r>
                <a:r>
                  <a:rPr lang="en-US" baseline="-2000">
                    <a:latin typeface="Cambria Math" panose="02040503050406030204" pitchFamily="18" charset="0"/>
                    <a:ea typeface="Cambria Math" panose="02040503050406030204" pitchFamily="18" charset="0"/>
                  </a:rPr>
                  <a:t>2</a:t>
                </a:r>
                <a:r>
                  <a:rPr lang="en-US" baseline="30000">
                    <a:latin typeface="Cambria Math" panose="02040503050406030204" pitchFamily="18" charset="0"/>
                    <a:ea typeface="Cambria Math" panose="02040503050406030204" pitchFamily="18" charset="0"/>
                  </a:rPr>
                  <a:t>=Steel and Iron Price</a:t>
                </a:r>
              </a:p>
              <a:p>
                <a:pPr>
                  <a:buClrTx/>
                </a:pPr>
                <a:r>
                  <a:rPr lang="en-US" baseline="30000">
                    <a:latin typeface="Cambria Math" panose="02040503050406030204" pitchFamily="18" charset="0"/>
                    <a:ea typeface="Cambria Math" panose="02040503050406030204" pitchFamily="18" charset="0"/>
                  </a:rPr>
                  <a:t>X</a:t>
                </a:r>
                <a:r>
                  <a:rPr lang="en-US" baseline="-2000">
                    <a:latin typeface="Cambria Math" panose="02040503050406030204" pitchFamily="18" charset="0"/>
                    <a:ea typeface="Cambria Math" panose="02040503050406030204" pitchFamily="18" charset="0"/>
                  </a:rPr>
                  <a:t>3</a:t>
                </a:r>
                <a:r>
                  <a:rPr lang="en-US" baseline="30000">
                    <a:latin typeface="Cambria Math" panose="02040503050406030204" pitchFamily="18" charset="0"/>
                    <a:ea typeface="Cambria Math" panose="02040503050406030204" pitchFamily="18" charset="0"/>
                  </a:rPr>
                  <a:t>=Gas Price</a:t>
                </a:r>
              </a:p>
              <a:p>
                <a:pPr>
                  <a:buClrTx/>
                </a:pPr>
                <a:r>
                  <a:rPr lang="en-US" baseline="30000">
                    <a:latin typeface="Cambria Math" panose="02040503050406030204" pitchFamily="18" charset="0"/>
                    <a:ea typeface="Cambria Math" panose="02040503050406030204" pitchFamily="18" charset="0"/>
                  </a:rPr>
                  <a:t>X</a:t>
                </a:r>
                <a:r>
                  <a:rPr lang="en-US" baseline="-25000">
                    <a:latin typeface="Cambria Math" panose="02040503050406030204" pitchFamily="18" charset="0"/>
                    <a:ea typeface="Cambria Math" panose="02040503050406030204" pitchFamily="18" charset="0"/>
                  </a:rPr>
                  <a:t>4</a:t>
                </a:r>
                <a:r>
                  <a:rPr lang="en-US" baseline="30000">
                    <a:latin typeface="Cambria Math" panose="02040503050406030204" pitchFamily="18" charset="0"/>
                    <a:ea typeface="Cambria Math" panose="02040503050406030204" pitchFamily="18" charset="0"/>
                  </a:rPr>
                  <a:t>=Air Travel Price</a:t>
                </a:r>
              </a:p>
              <a:p>
                <a:pPr>
                  <a:buClrTx/>
                </a:pPr>
                <a:r>
                  <a:rPr lang="en-US" baseline="30000">
                    <a:latin typeface="Cambria Math" panose="02040503050406030204" pitchFamily="18" charset="0"/>
                    <a:ea typeface="Cambria Math" panose="02040503050406030204" pitchFamily="18" charset="0"/>
                  </a:rPr>
                  <a:t>ε=error term</a:t>
                </a:r>
              </a:p>
              <a:p>
                <a:endParaRPr lang="en-US" baseline="30000"/>
              </a:p>
            </p:txBody>
          </p:sp>
        </mc:Choice>
        <mc:Fallback xmlns="">
          <p:sp>
            <p:nvSpPr>
              <p:cNvPr id="4" name="Content Placeholder 2">
                <a:extLst>
                  <a:ext uri="{FF2B5EF4-FFF2-40B4-BE49-F238E27FC236}">
                    <a16:creationId xmlns:a16="http://schemas.microsoft.com/office/drawing/2014/main" id="{6B197510-4CFA-485A-8E2C-77BA4E6EE6EF}"/>
                  </a:ext>
                </a:extLst>
              </p:cNvPr>
              <p:cNvSpPr txBox="1">
                <a:spLocks noRot="1" noChangeAspect="1" noMove="1" noResize="1" noEditPoints="1" noAdjustHandles="1" noChangeArrowheads="1" noChangeShapeType="1" noTextEdit="1"/>
              </p:cNvSpPr>
              <p:nvPr/>
            </p:nvSpPr>
            <p:spPr>
              <a:xfrm>
                <a:off x="6421089" y="2548281"/>
                <a:ext cx="5122606" cy="3658689"/>
              </a:xfrm>
              <a:prstGeom prst="rect">
                <a:avLst/>
              </a:prstGeom>
              <a:blipFill>
                <a:blip r:embed="rId3"/>
                <a:stretch>
                  <a:fillRect l="-595"/>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C36B433A-C74E-46A3-AD03-CD8A331A6991}"/>
              </a:ext>
            </a:extLst>
          </p:cNvPr>
          <p:cNvSpPr txBox="1"/>
          <p:nvPr/>
        </p:nvSpPr>
        <p:spPr>
          <a:xfrm>
            <a:off x="639806" y="358345"/>
            <a:ext cx="6827793"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a:solidFill>
                  <a:schemeClr val="bg1"/>
                </a:solidFill>
              </a:rPr>
              <a:t>R code:</a:t>
            </a:r>
          </a:p>
        </p:txBody>
      </p:sp>
    </p:spTree>
    <p:extLst>
      <p:ext uri="{BB962C8B-B14F-4D97-AF65-F5344CB8AC3E}">
        <p14:creationId xmlns:p14="http://schemas.microsoft.com/office/powerpoint/2010/main" val="1658232588"/>
      </p:ext>
    </p:extLst>
  </p:cSld>
  <p:clrMapOvr>
    <a:overrideClrMapping bg1="lt1" tx1="dk1" bg2="lt2" tx2="dk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A117AC-4CDE-428E-B7B3-8F8F78DF71E1}"/>
              </a:ext>
            </a:extLst>
          </p:cNvPr>
          <p:cNvSpPr>
            <a:spLocks noGrp="1"/>
          </p:cNvSpPr>
          <p:nvPr>
            <p:ph type="title"/>
          </p:nvPr>
        </p:nvSpPr>
        <p:spPr>
          <a:xfrm>
            <a:off x="648930" y="629266"/>
            <a:ext cx="9252154" cy="1223983"/>
          </a:xfrm>
        </p:spPr>
        <p:txBody>
          <a:bodyPr>
            <a:normAutofit/>
          </a:bodyPr>
          <a:lstStyle/>
          <a:p>
            <a:r>
              <a:rPr lang="en-US"/>
              <a:t>Background (cont.)</a:t>
            </a:r>
          </a:p>
        </p:txBody>
      </p:sp>
      <p:sp>
        <p:nvSpPr>
          <p:cNvPr id="3" name="Content Placeholder 2">
            <a:extLst>
              <a:ext uri="{FF2B5EF4-FFF2-40B4-BE49-F238E27FC236}">
                <a16:creationId xmlns:a16="http://schemas.microsoft.com/office/drawing/2014/main" id="{2F1EEB9D-95D3-4A79-BC42-8ED9CC9C063C}"/>
              </a:ext>
            </a:extLst>
          </p:cNvPr>
          <p:cNvSpPr>
            <a:spLocks noGrp="1"/>
          </p:cNvSpPr>
          <p:nvPr>
            <p:ph idx="1"/>
          </p:nvPr>
        </p:nvSpPr>
        <p:spPr>
          <a:xfrm>
            <a:off x="465720" y="1733418"/>
            <a:ext cx="6602985" cy="4639389"/>
          </a:xfrm>
        </p:spPr>
        <p:txBody>
          <a:bodyPr vert="horz" lIns="91440" tIns="45720" rIns="91440" bIns="45720" rtlCol="0" anchor="t">
            <a:normAutofit/>
          </a:bodyPr>
          <a:lstStyle/>
          <a:p>
            <a:pPr>
              <a:lnSpc>
                <a:spcPct val="90000"/>
              </a:lnSpc>
            </a:pPr>
            <a:r>
              <a:rPr lang="en-US" dirty="0">
                <a:ea typeface="+mj-lt"/>
                <a:cs typeface="+mj-lt"/>
              </a:rPr>
              <a:t>Therefore, using market data on vehicle price and quantity sold from January 2014 to July 2021, we will estimate the market demand and supply of light-weight vehicles in the U.S as well as the market equilibrium price and quantity. </a:t>
            </a:r>
          </a:p>
          <a:p>
            <a:pPr>
              <a:lnSpc>
                <a:spcPct val="90000"/>
              </a:lnSpc>
              <a:buClr>
                <a:srgbClr val="8AD0D6"/>
              </a:buClr>
            </a:pPr>
            <a:r>
              <a:rPr lang="en-US" dirty="0">
                <a:ea typeface="+mj-lt"/>
                <a:cs typeface="+mj-lt"/>
              </a:rPr>
              <a:t>Doing so will enable us to identify which exogenous factors, for example, the price of inputs for vehicle production, gas prices, or more, play a role in shifts of market supply and demand. </a:t>
            </a:r>
            <a:endParaRPr lang="en-US" dirty="0"/>
          </a:p>
          <a:p>
            <a:pPr>
              <a:lnSpc>
                <a:spcPct val="90000"/>
              </a:lnSpc>
              <a:buClr>
                <a:srgbClr val="8AD0D6"/>
              </a:buClr>
            </a:pPr>
            <a:r>
              <a:rPr lang="en-US" dirty="0"/>
              <a:t>The technique for estimating market supply and demand functions is a</a:t>
            </a:r>
            <a:r>
              <a:rPr lang="en-US" dirty="0">
                <a:solidFill>
                  <a:srgbClr val="00B050"/>
                </a:solidFill>
              </a:rPr>
              <a:t> </a:t>
            </a:r>
            <a:r>
              <a:rPr lang="en-US" b="1" dirty="0">
                <a:solidFill>
                  <a:srgbClr val="FF0000"/>
                </a:solidFill>
              </a:rPr>
              <a:t>simultaneous equations model</a:t>
            </a:r>
            <a:r>
              <a:rPr lang="en-US" dirty="0"/>
              <a:t>.</a:t>
            </a:r>
          </a:p>
        </p:txBody>
      </p:sp>
      <p:pic>
        <p:nvPicPr>
          <p:cNvPr id="5" name="Picture 2" descr="Economics 101 of Ride sharing: Simultaneous Shifts in Demand and Supply  Curves | by Mohan Krishnamurthy, Ph.D | Medium">
            <a:extLst>
              <a:ext uri="{FF2B5EF4-FFF2-40B4-BE49-F238E27FC236}">
                <a16:creationId xmlns:a16="http://schemas.microsoft.com/office/drawing/2014/main" id="{73B4B546-8835-4659-98B4-015465C67263}"/>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423684" y="1732030"/>
            <a:ext cx="4400985" cy="3993172"/>
          </a:xfrm>
          <a:prstGeom prst="rect">
            <a:avLst/>
          </a:prstGeom>
          <a:noFill/>
          <a:effectLst>
            <a:outerShdw blurRad="50800" dist="38100" dir="5400000" algn="t" rotWithShape="0">
              <a:prstClr val="black">
                <a:alpha val="43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00992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 name="Rectangle 40">
            <a:extLst>
              <a:ext uri="{FF2B5EF4-FFF2-40B4-BE49-F238E27FC236}">
                <a16:creationId xmlns:a16="http://schemas.microsoft.com/office/drawing/2014/main" id="{29787B81-C7DF-412B-A405-EF4454012D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8" descr="A picture containing text&#10;&#10;Description automatically generated">
            <a:extLst>
              <a:ext uri="{FF2B5EF4-FFF2-40B4-BE49-F238E27FC236}">
                <a16:creationId xmlns:a16="http://schemas.microsoft.com/office/drawing/2014/main" id="{6CFB792F-F374-4426-B8B0-9D4E296F04FB}"/>
              </a:ext>
            </a:extLst>
          </p:cNvPr>
          <p:cNvPicPr>
            <a:picLocks noChangeAspect="1"/>
          </p:cNvPicPr>
          <p:nvPr/>
        </p:nvPicPr>
        <p:blipFill rotWithShape="1">
          <a:blip r:embed="rId2">
            <a:alphaModFix amt="35000"/>
            <a:extLst>
              <a:ext uri="{837473B0-CC2E-450A-ABE3-18F120FF3D39}">
                <a1611:picAttrSrcUrl xmlns:a1611="http://schemas.microsoft.com/office/drawing/2016/11/main" r:id="rId3"/>
              </a:ext>
            </a:extLst>
          </a:blip>
          <a:srcRect l="16444" r="1" b="1"/>
          <a:stretch/>
        </p:blipFill>
        <p:spPr>
          <a:xfrm>
            <a:off x="20" y="-1"/>
            <a:ext cx="12191980" cy="6858000"/>
          </a:xfrm>
          <a:prstGeom prst="rect">
            <a:avLst/>
          </a:prstGeom>
        </p:spPr>
      </p:pic>
      <p:sp>
        <p:nvSpPr>
          <p:cNvPr id="2" name="Title 1">
            <a:extLst>
              <a:ext uri="{FF2B5EF4-FFF2-40B4-BE49-F238E27FC236}">
                <a16:creationId xmlns:a16="http://schemas.microsoft.com/office/drawing/2014/main" id="{D59005AA-2CE3-441B-AC6B-8080BC7F73CF}"/>
              </a:ext>
            </a:extLst>
          </p:cNvPr>
          <p:cNvSpPr>
            <a:spLocks noGrp="1"/>
          </p:cNvSpPr>
          <p:nvPr>
            <p:ph type="title"/>
          </p:nvPr>
        </p:nvSpPr>
        <p:spPr>
          <a:xfrm>
            <a:off x="646111" y="452718"/>
            <a:ext cx="9404723" cy="1400530"/>
          </a:xfrm>
        </p:spPr>
        <p:txBody>
          <a:bodyPr>
            <a:normAutofit/>
          </a:bodyPr>
          <a:lstStyle/>
          <a:p>
            <a:r>
              <a:rPr lang="en-US"/>
              <a:t>Data Description</a:t>
            </a:r>
          </a:p>
        </p:txBody>
      </p:sp>
      <p:sp>
        <p:nvSpPr>
          <p:cNvPr id="3" name="Content Placeholder 2">
            <a:extLst>
              <a:ext uri="{FF2B5EF4-FFF2-40B4-BE49-F238E27FC236}">
                <a16:creationId xmlns:a16="http://schemas.microsoft.com/office/drawing/2014/main" id="{1AF56FE0-3570-4DF6-85DC-2243C39DEA33}"/>
              </a:ext>
            </a:extLst>
          </p:cNvPr>
          <p:cNvSpPr>
            <a:spLocks noGrp="1"/>
          </p:cNvSpPr>
          <p:nvPr>
            <p:ph idx="1"/>
          </p:nvPr>
        </p:nvSpPr>
        <p:spPr>
          <a:xfrm>
            <a:off x="703819" y="1157754"/>
            <a:ext cx="9309044" cy="5423558"/>
          </a:xfrm>
        </p:spPr>
        <p:txBody>
          <a:bodyPr vert="horz" lIns="91440" tIns="45720" rIns="91440" bIns="45720" rtlCol="0" anchor="t">
            <a:normAutofit fontScale="92500" lnSpcReduction="10000"/>
          </a:bodyPr>
          <a:lstStyle/>
          <a:p>
            <a:pPr marL="0" indent="0">
              <a:lnSpc>
                <a:spcPct val="90000"/>
              </a:lnSpc>
              <a:buClr>
                <a:srgbClr val="1E5155">
                  <a:lumMod val="40000"/>
                  <a:lumOff val="60000"/>
                </a:srgbClr>
              </a:buClr>
              <a:buNone/>
            </a:pPr>
            <a:endParaRPr lang="en-US" sz="1800">
              <a:ea typeface="+mj-lt"/>
              <a:cs typeface="+mj-lt"/>
            </a:endParaRPr>
          </a:p>
          <a:p>
            <a:pPr>
              <a:lnSpc>
                <a:spcPct val="90000"/>
              </a:lnSpc>
              <a:buClr>
                <a:srgbClr val="8AD0D6"/>
              </a:buClr>
            </a:pPr>
            <a:r>
              <a:rPr lang="en-US" sz="1800">
                <a:ea typeface="+mj-lt"/>
                <a:cs typeface="+mj-lt"/>
              </a:rPr>
              <a:t>It is reasoned that the demand and supply for vehicles in the U.S. is dependent on:</a:t>
            </a:r>
          </a:p>
          <a:p>
            <a:pPr lvl="1">
              <a:lnSpc>
                <a:spcPct val="90000"/>
              </a:lnSpc>
              <a:buClr>
                <a:srgbClr val="8AD0D6"/>
              </a:buClr>
            </a:pPr>
            <a:r>
              <a:rPr lang="en-US" b="1">
                <a:solidFill>
                  <a:srgbClr val="FF0000"/>
                </a:solidFill>
                <a:ea typeface="+mj-lt"/>
                <a:cs typeface="+mj-lt"/>
              </a:rPr>
              <a:t>Price of vehicles</a:t>
            </a:r>
          </a:p>
          <a:p>
            <a:pPr lvl="1">
              <a:lnSpc>
                <a:spcPct val="90000"/>
              </a:lnSpc>
              <a:buClr>
                <a:srgbClr val="8AD0D6"/>
              </a:buClr>
            </a:pPr>
            <a:r>
              <a:rPr lang="en-US" b="1">
                <a:solidFill>
                  <a:srgbClr val="FF0000"/>
                </a:solidFill>
                <a:ea typeface="+mj-lt"/>
                <a:cs typeface="+mj-lt"/>
              </a:rPr>
              <a:t>Quantity of vehicles sold</a:t>
            </a:r>
          </a:p>
          <a:p>
            <a:pPr lvl="1">
              <a:lnSpc>
                <a:spcPct val="90000"/>
              </a:lnSpc>
              <a:buClr>
                <a:srgbClr val="8AD0D6"/>
              </a:buClr>
            </a:pPr>
            <a:r>
              <a:rPr lang="en-US" b="1">
                <a:solidFill>
                  <a:srgbClr val="FF0000"/>
                </a:solidFill>
                <a:ea typeface="+mj-lt"/>
                <a:cs typeface="+mj-lt"/>
              </a:rPr>
              <a:t>Personal income</a:t>
            </a:r>
          </a:p>
          <a:p>
            <a:pPr lvl="1">
              <a:lnSpc>
                <a:spcPct val="90000"/>
              </a:lnSpc>
              <a:buClr>
                <a:srgbClr val="8AD0D6"/>
              </a:buClr>
            </a:pPr>
            <a:r>
              <a:rPr lang="en-US" b="1">
                <a:solidFill>
                  <a:srgbClr val="FF0000"/>
                </a:solidFill>
                <a:ea typeface="+mj-lt"/>
                <a:cs typeface="+mj-lt"/>
              </a:rPr>
              <a:t>Gas prices</a:t>
            </a:r>
          </a:p>
          <a:p>
            <a:pPr lvl="1">
              <a:lnSpc>
                <a:spcPct val="90000"/>
              </a:lnSpc>
              <a:buClr>
                <a:srgbClr val="8AD0D6"/>
              </a:buClr>
            </a:pPr>
            <a:r>
              <a:rPr lang="en-US" b="1">
                <a:solidFill>
                  <a:srgbClr val="FF0000"/>
                </a:solidFill>
                <a:ea typeface="+mj-lt"/>
                <a:cs typeface="+mj-lt"/>
              </a:rPr>
              <a:t>Air travel prices</a:t>
            </a:r>
          </a:p>
          <a:p>
            <a:pPr lvl="1">
              <a:lnSpc>
                <a:spcPct val="90000"/>
              </a:lnSpc>
              <a:buClr>
                <a:srgbClr val="8AD0D6"/>
              </a:buClr>
            </a:pPr>
            <a:r>
              <a:rPr lang="en-US" b="1">
                <a:solidFill>
                  <a:srgbClr val="FF0000"/>
                </a:solidFill>
                <a:ea typeface="+mj-lt"/>
                <a:cs typeface="+mj-lt"/>
              </a:rPr>
              <a:t>Public transportation prices </a:t>
            </a:r>
          </a:p>
          <a:p>
            <a:pPr lvl="1">
              <a:lnSpc>
                <a:spcPct val="90000"/>
              </a:lnSpc>
              <a:buClr>
                <a:srgbClr val="8AD0D6"/>
              </a:buClr>
            </a:pPr>
            <a:r>
              <a:rPr lang="en-US" b="1">
                <a:solidFill>
                  <a:srgbClr val="FF0000"/>
                </a:solidFill>
                <a:ea typeface="+mj-lt"/>
                <a:cs typeface="+mj-lt"/>
              </a:rPr>
              <a:t>The inflation rate</a:t>
            </a:r>
          </a:p>
          <a:p>
            <a:pPr lvl="1">
              <a:lnSpc>
                <a:spcPct val="90000"/>
              </a:lnSpc>
              <a:buClr>
                <a:srgbClr val="8AD0D6"/>
              </a:buClr>
            </a:pPr>
            <a:r>
              <a:rPr lang="en-US" b="1">
                <a:solidFill>
                  <a:srgbClr val="FF0000"/>
                </a:solidFill>
                <a:ea typeface="+mj-lt"/>
                <a:cs typeface="+mj-lt"/>
              </a:rPr>
              <a:t>The price of Iron and Steel</a:t>
            </a:r>
          </a:p>
          <a:p>
            <a:pPr lvl="1">
              <a:lnSpc>
                <a:spcPct val="90000"/>
              </a:lnSpc>
              <a:buClr>
                <a:srgbClr val="8AD0D6"/>
              </a:buClr>
            </a:pPr>
            <a:r>
              <a:rPr lang="en-US" b="1">
                <a:solidFill>
                  <a:srgbClr val="FF0000"/>
                </a:solidFill>
                <a:ea typeface="+mj-lt"/>
                <a:cs typeface="+mj-lt"/>
              </a:rPr>
              <a:t>The price of Rubber </a:t>
            </a:r>
          </a:p>
          <a:p>
            <a:pPr lvl="1">
              <a:lnSpc>
                <a:spcPct val="90000"/>
              </a:lnSpc>
              <a:buClr>
                <a:srgbClr val="8AD0D6"/>
              </a:buClr>
            </a:pPr>
            <a:r>
              <a:rPr lang="en-US" b="1">
                <a:solidFill>
                  <a:srgbClr val="FF0000"/>
                </a:solidFill>
              </a:rPr>
              <a:t>And more</a:t>
            </a:r>
          </a:p>
          <a:p>
            <a:pPr>
              <a:lnSpc>
                <a:spcPct val="90000"/>
              </a:lnSpc>
              <a:buClr>
                <a:srgbClr val="8AD0D6"/>
              </a:buClr>
            </a:pPr>
            <a:r>
              <a:rPr lang="en-US" sz="1800">
                <a:ea typeface="+mj-lt"/>
                <a:cs typeface="+mj-lt"/>
              </a:rPr>
              <a:t>To approximate such variables, monthly data over an 88-month period is collected from various sources including FRED, Kelly Blue Book, and Statista.</a:t>
            </a:r>
          </a:p>
          <a:p>
            <a:pPr>
              <a:lnSpc>
                <a:spcPct val="90000"/>
              </a:lnSpc>
              <a:buClr>
                <a:srgbClr val="8AD0D6"/>
              </a:buClr>
            </a:pPr>
            <a:r>
              <a:rPr lang="en-US" sz="1800">
                <a:ea typeface="+mj-lt"/>
                <a:cs typeface="+mj-lt"/>
              </a:rPr>
              <a:t>FRED only produces consumer and producer price indices for goods and services, therefore, all variables besides for quantity of vehicles sold and personal income require approximation (proxy variables). </a:t>
            </a:r>
          </a:p>
        </p:txBody>
      </p:sp>
      <p:sp>
        <p:nvSpPr>
          <p:cNvPr id="9" name="TextBox 8">
            <a:extLst>
              <a:ext uri="{FF2B5EF4-FFF2-40B4-BE49-F238E27FC236}">
                <a16:creationId xmlns:a16="http://schemas.microsoft.com/office/drawing/2014/main" id="{97175949-9212-4029-834C-4DE305158A9D}"/>
              </a:ext>
            </a:extLst>
          </p:cNvPr>
          <p:cNvSpPr txBox="1"/>
          <p:nvPr/>
        </p:nvSpPr>
        <p:spPr>
          <a:xfrm>
            <a:off x="9298259" y="6657945"/>
            <a:ext cx="2893741" cy="200055"/>
          </a:xfrm>
          <a:prstGeom prst="rect">
            <a:avLst/>
          </a:prstGeom>
          <a:solidFill>
            <a:srgbClr val="000000"/>
          </a:solidFill>
        </p:spPr>
        <p:txBody>
          <a:bodyPr wrap="none">
            <a:spAutoFit/>
          </a:bodyPr>
          <a:lstStyle/>
          <a:p>
            <a:pPr algn="r">
              <a:spcAft>
                <a:spcPts val="600"/>
              </a:spcAft>
            </a:pPr>
            <a:r>
              <a:rPr lang="en-US" sz="700">
                <a:solidFill>
                  <a:srgbClr val="FFFFFF"/>
                </a:solidFill>
                <a:hlinkClick r:id="rId3">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4">
                  <a:extLst>
                    <a:ext uri="{A12FA001-AC4F-418D-AE19-62706E023703}">
                      <ahyp:hlinkClr xmlns:ahyp="http://schemas.microsoft.com/office/drawing/2018/hyperlinkcolor" val="tx"/>
                    </a:ext>
                  </a:extLst>
                </a:hlinkClick>
              </a:rPr>
              <a:t>CC BY-NC-ND</a:t>
            </a:r>
            <a:r>
              <a:rPr lang="en-US" sz="700">
                <a:solidFill>
                  <a:srgbClr val="FFFFFF"/>
                </a:solidFill>
              </a:rPr>
              <a:t>.</a:t>
            </a:r>
          </a:p>
        </p:txBody>
      </p:sp>
    </p:spTree>
    <p:extLst>
      <p:ext uri="{BB962C8B-B14F-4D97-AF65-F5344CB8AC3E}">
        <p14:creationId xmlns:p14="http://schemas.microsoft.com/office/powerpoint/2010/main" val="20712768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29787B81-C7DF-412B-A405-EF4454012D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1" descr="A picture containing text&#10;&#10;Description automatically generated">
            <a:extLst>
              <a:ext uri="{FF2B5EF4-FFF2-40B4-BE49-F238E27FC236}">
                <a16:creationId xmlns:a16="http://schemas.microsoft.com/office/drawing/2014/main" id="{1B4F5539-0D2C-45D4-82DA-1E2C3603BA57}"/>
              </a:ext>
            </a:extLst>
          </p:cNvPr>
          <p:cNvPicPr>
            <a:picLocks noChangeAspect="1"/>
          </p:cNvPicPr>
          <p:nvPr/>
        </p:nvPicPr>
        <p:blipFill rotWithShape="1">
          <a:blip r:embed="rId2">
            <a:alphaModFix amt="35000"/>
            <a:extLst>
              <a:ext uri="{837473B0-CC2E-450A-ABE3-18F120FF3D39}">
                <a1611:picAttrSrcUrl xmlns:a1611="http://schemas.microsoft.com/office/drawing/2016/11/main" r:id="rId3"/>
              </a:ext>
            </a:extLst>
          </a:blip>
          <a:srcRect l="16444" r="1" b="1"/>
          <a:stretch/>
        </p:blipFill>
        <p:spPr>
          <a:xfrm>
            <a:off x="20" y="-1"/>
            <a:ext cx="12191980" cy="6858000"/>
          </a:xfrm>
          <a:prstGeom prst="rect">
            <a:avLst/>
          </a:prstGeom>
        </p:spPr>
      </p:pic>
      <p:sp>
        <p:nvSpPr>
          <p:cNvPr id="2" name="Title 1">
            <a:extLst>
              <a:ext uri="{FF2B5EF4-FFF2-40B4-BE49-F238E27FC236}">
                <a16:creationId xmlns:a16="http://schemas.microsoft.com/office/drawing/2014/main" id="{670DA305-1FB9-4E05-87BE-96C1F3FF5761}"/>
              </a:ext>
            </a:extLst>
          </p:cNvPr>
          <p:cNvSpPr>
            <a:spLocks noGrp="1"/>
          </p:cNvSpPr>
          <p:nvPr>
            <p:ph type="title"/>
          </p:nvPr>
        </p:nvSpPr>
        <p:spPr>
          <a:xfrm>
            <a:off x="601723" y="275165"/>
            <a:ext cx="9389927" cy="1296957"/>
          </a:xfrm>
        </p:spPr>
        <p:txBody>
          <a:bodyPr>
            <a:normAutofit/>
          </a:bodyPr>
          <a:lstStyle/>
          <a:p>
            <a:r>
              <a:rPr lang="en-US"/>
              <a:t>Data Description and Limitations</a:t>
            </a:r>
          </a:p>
        </p:txBody>
      </p:sp>
      <p:sp>
        <p:nvSpPr>
          <p:cNvPr id="3" name="Content Placeholder 2">
            <a:extLst>
              <a:ext uri="{FF2B5EF4-FFF2-40B4-BE49-F238E27FC236}">
                <a16:creationId xmlns:a16="http://schemas.microsoft.com/office/drawing/2014/main" id="{DAE558E9-43BC-4289-AC26-A1DBD17B3DFF}"/>
              </a:ext>
            </a:extLst>
          </p:cNvPr>
          <p:cNvSpPr>
            <a:spLocks noGrp="1"/>
          </p:cNvSpPr>
          <p:nvPr>
            <p:ph idx="1"/>
          </p:nvPr>
        </p:nvSpPr>
        <p:spPr>
          <a:xfrm>
            <a:off x="541060" y="795249"/>
            <a:ext cx="10433550" cy="5593713"/>
          </a:xfrm>
        </p:spPr>
        <p:txBody>
          <a:bodyPr vert="horz" lIns="91440" tIns="45720" rIns="91440" bIns="45720" rtlCol="0" anchor="t">
            <a:noAutofit/>
          </a:bodyPr>
          <a:lstStyle/>
          <a:p>
            <a:pPr marL="0" indent="0">
              <a:lnSpc>
                <a:spcPct val="90000"/>
              </a:lnSpc>
              <a:buNone/>
            </a:pPr>
            <a:endParaRPr lang="en-US" sz="1700">
              <a:ea typeface="+mj-lt"/>
              <a:cs typeface="+mj-lt"/>
            </a:endParaRPr>
          </a:p>
          <a:p>
            <a:pPr>
              <a:lnSpc>
                <a:spcPct val="90000"/>
              </a:lnSpc>
              <a:buClr>
                <a:srgbClr val="8AD0D6"/>
              </a:buClr>
            </a:pPr>
            <a:r>
              <a:rPr lang="en-US" sz="1800" b="1">
                <a:solidFill>
                  <a:srgbClr val="FF0000"/>
                </a:solidFill>
                <a:ea typeface="+mj-lt"/>
                <a:cs typeface="+mj-lt"/>
              </a:rPr>
              <a:t>Proxy/Estimated Variables: </a:t>
            </a:r>
            <a:endParaRPr lang="en-US" sz="1800">
              <a:ea typeface="+mj-lt"/>
              <a:cs typeface="+mj-lt"/>
            </a:endParaRPr>
          </a:p>
          <a:p>
            <a:pPr lvl="1">
              <a:lnSpc>
                <a:spcPct val="90000"/>
              </a:lnSpc>
              <a:buClr>
                <a:srgbClr val="8AD0D6"/>
              </a:buClr>
            </a:pPr>
            <a:r>
              <a:rPr lang="en-US">
                <a:ea typeface="+mj-lt"/>
                <a:cs typeface="+mj-lt"/>
              </a:rPr>
              <a:t>The price of steel/iron, rubber, and gas is proxied by calculating the monthly inflation rate from the CPI/PPI for each respective good or service and then allocating a single month's average price for that good or service. Multiplying the next month's inflation rate by the previous month's price will estimate each month's average prices. </a:t>
            </a:r>
            <a:endParaRPr lang="en-US"/>
          </a:p>
          <a:p>
            <a:pPr lvl="1">
              <a:lnSpc>
                <a:spcPct val="90000"/>
              </a:lnSpc>
              <a:buClr>
                <a:srgbClr val="8AD0D6"/>
              </a:buClr>
            </a:pPr>
            <a:r>
              <a:rPr lang="en-US">
                <a:ea typeface="+mj-lt"/>
                <a:cs typeface="+mj-lt"/>
              </a:rPr>
              <a:t>The average quarterly price of air travel is converted to monthly data using a cubic spline interpolation technique. </a:t>
            </a:r>
          </a:p>
          <a:p>
            <a:pPr>
              <a:lnSpc>
                <a:spcPct val="90000"/>
              </a:lnSpc>
              <a:buClr>
                <a:srgbClr val="8AD0D6"/>
              </a:buClr>
            </a:pPr>
            <a:r>
              <a:rPr lang="en-US" sz="1800" b="1">
                <a:solidFill>
                  <a:srgbClr val="FF0000"/>
                </a:solidFill>
                <a:ea typeface="+mj-lt"/>
                <a:cs typeface="+mj-lt"/>
              </a:rPr>
              <a:t>Omitted/Unobservable Variables:</a:t>
            </a:r>
          </a:p>
          <a:p>
            <a:pPr lvl="1">
              <a:lnSpc>
                <a:spcPct val="90000"/>
              </a:lnSpc>
              <a:buClr>
                <a:srgbClr val="8AD0D6"/>
              </a:buClr>
            </a:pPr>
            <a:r>
              <a:rPr lang="en-US">
                <a:ea typeface="+mj-lt"/>
                <a:cs typeface="+mj-lt"/>
              </a:rPr>
              <a:t>Data cannot be approximated for average monthly public transportation prices due to the vast differences in each states' public transportation costs and infrastructure.</a:t>
            </a:r>
          </a:p>
          <a:p>
            <a:pPr lvl="1">
              <a:lnSpc>
                <a:spcPct val="90000"/>
              </a:lnSpc>
              <a:buClr>
                <a:srgbClr val="8AD0D6"/>
              </a:buClr>
            </a:pPr>
            <a:r>
              <a:rPr lang="en-US">
                <a:ea typeface="+mj-lt"/>
                <a:cs typeface="+mj-lt"/>
              </a:rPr>
              <a:t>Using the inflation rate and industry employment variables does not work in the model since its units are not in terms of price.</a:t>
            </a:r>
          </a:p>
          <a:p>
            <a:pPr>
              <a:lnSpc>
                <a:spcPct val="90000"/>
              </a:lnSpc>
              <a:buClr>
                <a:srgbClr val="8AD0D6"/>
              </a:buClr>
            </a:pPr>
            <a:r>
              <a:rPr lang="en-US" sz="1800">
                <a:ea typeface="+mj-lt"/>
                <a:cs typeface="+mj-lt"/>
              </a:rPr>
              <a:t>In an ideal world, the data set would consist of concrete monthly data that did not need to be approximated using the methods discussed above while also consisting of all variables that play a role in changes in the supply and demand of vehicles. </a:t>
            </a:r>
            <a:endParaRPr lang="en-US" sz="1800"/>
          </a:p>
          <a:p>
            <a:pPr>
              <a:lnSpc>
                <a:spcPct val="90000"/>
              </a:lnSpc>
              <a:buClr>
                <a:srgbClr val="8AD0D6"/>
              </a:buClr>
            </a:pPr>
            <a:endParaRPr lang="en-US" sz="1800"/>
          </a:p>
        </p:txBody>
      </p:sp>
      <p:sp>
        <p:nvSpPr>
          <p:cNvPr id="12" name="TextBox 11">
            <a:extLst>
              <a:ext uri="{FF2B5EF4-FFF2-40B4-BE49-F238E27FC236}">
                <a16:creationId xmlns:a16="http://schemas.microsoft.com/office/drawing/2014/main" id="{86DA1BC5-AACB-4CE2-8321-283D8778AB4F}"/>
              </a:ext>
            </a:extLst>
          </p:cNvPr>
          <p:cNvSpPr txBox="1"/>
          <p:nvPr/>
        </p:nvSpPr>
        <p:spPr>
          <a:xfrm>
            <a:off x="9298259" y="6657945"/>
            <a:ext cx="2893741" cy="200055"/>
          </a:xfrm>
          <a:prstGeom prst="rect">
            <a:avLst/>
          </a:prstGeom>
          <a:solidFill>
            <a:srgbClr val="000000"/>
          </a:solidFill>
        </p:spPr>
        <p:txBody>
          <a:bodyPr wrap="none">
            <a:spAutoFit/>
          </a:bodyPr>
          <a:lstStyle/>
          <a:p>
            <a:pPr algn="r">
              <a:spcAft>
                <a:spcPts val="600"/>
              </a:spcAft>
            </a:pPr>
            <a:r>
              <a:rPr lang="en-US" sz="700">
                <a:solidFill>
                  <a:srgbClr val="FFFFFF"/>
                </a:solidFill>
                <a:hlinkClick r:id="rId3">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4">
                  <a:extLst>
                    <a:ext uri="{A12FA001-AC4F-418D-AE19-62706E023703}">
                      <ahyp:hlinkClr xmlns:ahyp="http://schemas.microsoft.com/office/drawing/2018/hyperlinkcolor" val="tx"/>
                    </a:ext>
                  </a:extLst>
                </a:hlinkClick>
              </a:rPr>
              <a:t>CC BY-NC-ND</a:t>
            </a:r>
            <a:r>
              <a:rPr lang="en-US" sz="700">
                <a:solidFill>
                  <a:srgbClr val="FFFFFF"/>
                </a:solidFill>
              </a:rPr>
              <a:t>.</a:t>
            </a:r>
          </a:p>
        </p:txBody>
      </p:sp>
    </p:spTree>
    <p:extLst>
      <p:ext uri="{BB962C8B-B14F-4D97-AF65-F5344CB8AC3E}">
        <p14:creationId xmlns:p14="http://schemas.microsoft.com/office/powerpoint/2010/main" val="32286188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91B28F63-CF00-448F-B141-FE33C33B18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1" name="Picture 10">
            <a:extLst>
              <a:ext uri="{FF2B5EF4-FFF2-40B4-BE49-F238E27FC236}">
                <a16:creationId xmlns:a16="http://schemas.microsoft.com/office/drawing/2014/main" id="{2AE609E2-8522-44E4-9077-980E5BCF3E1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3" name="Oval 12">
            <a:extLst>
              <a:ext uri="{FF2B5EF4-FFF2-40B4-BE49-F238E27FC236}">
                <a16:creationId xmlns:a16="http://schemas.microsoft.com/office/drawing/2014/main" id="{4FA533C5-33E3-4611-AF9F-72811D8B26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5" name="Picture 14">
            <a:extLst>
              <a:ext uri="{FF2B5EF4-FFF2-40B4-BE49-F238E27FC236}">
                <a16:creationId xmlns:a16="http://schemas.microsoft.com/office/drawing/2014/main" id="{8949AD42-25FD-4C3D-9EEE-B7FEC580998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7" name="Picture 16">
            <a:extLst>
              <a:ext uri="{FF2B5EF4-FFF2-40B4-BE49-F238E27FC236}">
                <a16:creationId xmlns:a16="http://schemas.microsoft.com/office/drawing/2014/main" id="{6AC7D913-60B7-4603-881B-831DA5D3A94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9" name="Rectangle 18">
            <a:extLst>
              <a:ext uri="{FF2B5EF4-FFF2-40B4-BE49-F238E27FC236}">
                <a16:creationId xmlns:a16="http://schemas.microsoft.com/office/drawing/2014/main" id="{87F0FDC4-AD8C-47D9-9131-623C98ADB0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useBgFill="1">
        <p:nvSpPr>
          <p:cNvPr id="21" name="Rectangle 20">
            <a:extLst>
              <a:ext uri="{FF2B5EF4-FFF2-40B4-BE49-F238E27FC236}">
                <a16:creationId xmlns:a16="http://schemas.microsoft.com/office/drawing/2014/main" id="{DDBA86CC-34C3-43C1-B328-62490FE690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9CF4C9D6-90BC-48A0-91E8-0F0373CA11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Text Placeholder 3">
            <a:extLst>
              <a:ext uri="{FF2B5EF4-FFF2-40B4-BE49-F238E27FC236}">
                <a16:creationId xmlns:a16="http://schemas.microsoft.com/office/drawing/2014/main" id="{A3CC2C3E-3086-4AE5-B5D6-03016DA09A32}"/>
              </a:ext>
            </a:extLst>
          </p:cNvPr>
          <p:cNvSpPr>
            <a:spLocks noGrp="1"/>
          </p:cNvSpPr>
          <p:nvPr>
            <p:ph type="body" sz="half" idx="2"/>
          </p:nvPr>
        </p:nvSpPr>
        <p:spPr>
          <a:xfrm>
            <a:off x="6430343" y="2450574"/>
            <a:ext cx="5170754" cy="3922833"/>
          </a:xfrm>
        </p:spPr>
        <p:txBody>
          <a:bodyPr vert="horz" lIns="91440" tIns="45720" rIns="91440" bIns="45720" rtlCol="0" anchor="t">
            <a:noAutofit/>
          </a:bodyPr>
          <a:lstStyle/>
          <a:p>
            <a:pPr>
              <a:buFont typeface="Wingdings 3" charset="2"/>
              <a:buChar char=""/>
            </a:pPr>
            <a:r>
              <a:rPr lang="en-US" sz="1800">
                <a:solidFill>
                  <a:srgbClr val="FFFFFF"/>
                </a:solidFill>
                <a:latin typeface="Century Gothic"/>
              </a:rPr>
              <a:t> Based on the estimated data, over the past 6 years, car prices have remained relatively stagnant between $30,000-$33,000. However, starting in March 2021, we witness large increases in estimated vehicle price from $33,499.39 to $38,707.02 in July 2021.</a:t>
            </a:r>
          </a:p>
          <a:p>
            <a:pPr>
              <a:buClr>
                <a:srgbClr val="8AD0D6"/>
              </a:buClr>
              <a:buChar char=""/>
            </a:pPr>
            <a:r>
              <a:rPr lang="en-US" sz="1800"/>
              <a:t>The average price of vehicles during this period is $32,310.10 and the average quantity sold is about 1392,000 units. This data is relatively skewed due to the pandemic.</a:t>
            </a:r>
          </a:p>
          <a:p>
            <a:pPr lvl="1">
              <a:buClr>
                <a:srgbClr val="8AD0D6"/>
              </a:buClr>
            </a:pPr>
            <a:endParaRPr lang="en-US" sz="1400"/>
          </a:p>
          <a:p>
            <a:pPr lvl="1">
              <a:buClr>
                <a:srgbClr val="8AD0D6"/>
              </a:buClr>
              <a:buChar char=""/>
            </a:pPr>
            <a:endParaRPr lang="en-US" sz="1400"/>
          </a:p>
          <a:p>
            <a:pPr>
              <a:buClr>
                <a:srgbClr val="8AD0D6"/>
              </a:buClr>
            </a:pPr>
            <a:endParaRPr lang="en-US" sz="1600"/>
          </a:p>
        </p:txBody>
      </p:sp>
      <p:sp>
        <p:nvSpPr>
          <p:cNvPr id="5" name="TextBox 4">
            <a:extLst>
              <a:ext uri="{FF2B5EF4-FFF2-40B4-BE49-F238E27FC236}">
                <a16:creationId xmlns:a16="http://schemas.microsoft.com/office/drawing/2014/main" id="{CC9FEEB5-B884-4719-A291-705C98F4739E}"/>
              </a:ext>
            </a:extLst>
          </p:cNvPr>
          <p:cNvSpPr txBox="1"/>
          <p:nvPr/>
        </p:nvSpPr>
        <p:spPr>
          <a:xfrm>
            <a:off x="6477739" y="359545"/>
            <a:ext cx="5228945" cy="209288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ea typeface="+mn-lt"/>
                <a:cs typeface="+mn-lt"/>
              </a:rPr>
              <a:t>Market Trends for Endogenous Variables (Price and Quantity of Vehicles Sold)</a:t>
            </a:r>
          </a:p>
          <a:p>
            <a:pPr algn="l"/>
            <a:endParaRPr lang="en-US"/>
          </a:p>
        </p:txBody>
      </p:sp>
      <p:graphicFrame>
        <p:nvGraphicFramePr>
          <p:cNvPr id="6" name="Chart 5">
            <a:extLst>
              <a:ext uri="{FF2B5EF4-FFF2-40B4-BE49-F238E27FC236}">
                <a16:creationId xmlns:a16="http://schemas.microsoft.com/office/drawing/2014/main" id="{87E7A5EA-015D-4423-995F-AFDF96D98117}"/>
              </a:ext>
            </a:extLst>
          </p:cNvPr>
          <p:cNvGraphicFramePr>
            <a:graphicFrameLocks/>
          </p:cNvGraphicFramePr>
          <p:nvPr>
            <p:extLst>
              <p:ext uri="{D42A27DB-BD31-4B8C-83A1-F6EECF244321}">
                <p14:modId xmlns:p14="http://schemas.microsoft.com/office/powerpoint/2010/main" val="2370760311"/>
              </p:ext>
            </p:extLst>
          </p:nvPr>
        </p:nvGraphicFramePr>
        <p:xfrm>
          <a:off x="351928" y="71512"/>
          <a:ext cx="5793556" cy="3448981"/>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7" name="Chart 6">
            <a:extLst>
              <a:ext uri="{FF2B5EF4-FFF2-40B4-BE49-F238E27FC236}">
                <a16:creationId xmlns:a16="http://schemas.microsoft.com/office/drawing/2014/main" id="{9F939358-C9E5-4837-B987-88E3DA479019}"/>
              </a:ext>
            </a:extLst>
          </p:cNvPr>
          <p:cNvGraphicFramePr>
            <a:graphicFrameLocks/>
          </p:cNvGraphicFramePr>
          <p:nvPr>
            <p:extLst>
              <p:ext uri="{D42A27DB-BD31-4B8C-83A1-F6EECF244321}">
                <p14:modId xmlns:p14="http://schemas.microsoft.com/office/powerpoint/2010/main" val="316015125"/>
              </p:ext>
            </p:extLst>
          </p:nvPr>
        </p:nvGraphicFramePr>
        <p:xfrm>
          <a:off x="359703" y="3604935"/>
          <a:ext cx="5785781" cy="3098528"/>
        </p:xfrm>
        <a:graphic>
          <a:graphicData uri="http://schemas.openxmlformats.org/drawingml/2006/chart">
            <c:chart xmlns:c="http://schemas.openxmlformats.org/drawingml/2006/chart" xmlns:r="http://schemas.openxmlformats.org/officeDocument/2006/relationships" r:id="rId8"/>
          </a:graphicData>
        </a:graphic>
      </p:graphicFrame>
      <p:sp>
        <p:nvSpPr>
          <p:cNvPr id="2" name="TextBox 1">
            <a:extLst>
              <a:ext uri="{FF2B5EF4-FFF2-40B4-BE49-F238E27FC236}">
                <a16:creationId xmlns:a16="http://schemas.microsoft.com/office/drawing/2014/main" id="{DA51B916-3549-4BF7-8FDB-9C26BD6835CC}"/>
              </a:ext>
            </a:extLst>
          </p:cNvPr>
          <p:cNvSpPr txBox="1"/>
          <p:nvPr/>
        </p:nvSpPr>
        <p:spPr>
          <a:xfrm>
            <a:off x="674131" y="3269047"/>
            <a:ext cx="1219198"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a:solidFill>
                  <a:schemeClr val="bg1"/>
                </a:solidFill>
              </a:rPr>
              <a:t>Source: FRED</a:t>
            </a:r>
          </a:p>
        </p:txBody>
      </p:sp>
      <p:sp>
        <p:nvSpPr>
          <p:cNvPr id="8" name="TextBox 7">
            <a:extLst>
              <a:ext uri="{FF2B5EF4-FFF2-40B4-BE49-F238E27FC236}">
                <a16:creationId xmlns:a16="http://schemas.microsoft.com/office/drawing/2014/main" id="{48663FAA-E9F7-40A5-A03D-7D32DCB48CBC}"/>
              </a:ext>
            </a:extLst>
          </p:cNvPr>
          <p:cNvSpPr txBox="1"/>
          <p:nvPr/>
        </p:nvSpPr>
        <p:spPr>
          <a:xfrm>
            <a:off x="583601" y="6470920"/>
            <a:ext cx="5626441" cy="5539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a:solidFill>
                  <a:schemeClr val="bg1"/>
                </a:solidFill>
                <a:ea typeface="+mn-lt"/>
                <a:cs typeface="+mn-lt"/>
              </a:rPr>
              <a:t>Source: FRED</a:t>
            </a:r>
            <a:endParaRPr lang="en-US" sz="1200">
              <a:solidFill>
                <a:schemeClr val="bg1"/>
              </a:solidFill>
              <a:ea typeface="+mn-lt"/>
              <a:cs typeface="+mn-lt"/>
            </a:endParaRPr>
          </a:p>
          <a:p>
            <a:pPr algn="l"/>
            <a:endParaRPr lang="en-US"/>
          </a:p>
        </p:txBody>
      </p:sp>
    </p:spTree>
    <p:extLst>
      <p:ext uri="{BB962C8B-B14F-4D97-AF65-F5344CB8AC3E}">
        <p14:creationId xmlns:p14="http://schemas.microsoft.com/office/powerpoint/2010/main" val="16727352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99" name="Picture 98">
            <a:extLst>
              <a:ext uri="{FF2B5EF4-FFF2-40B4-BE49-F238E27FC236}">
                <a16:creationId xmlns:a16="http://schemas.microsoft.com/office/drawing/2014/main" id="{412E3267-7ABE-412B-8580-47EC0D1F61F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01" name="Picture 100">
            <a:extLst>
              <a:ext uri="{FF2B5EF4-FFF2-40B4-BE49-F238E27FC236}">
                <a16:creationId xmlns:a16="http://schemas.microsoft.com/office/drawing/2014/main" id="{20B62C5A-2250-4380-AB23-DB87446CCED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03" name="Oval 102">
            <a:extLst>
              <a:ext uri="{FF2B5EF4-FFF2-40B4-BE49-F238E27FC236}">
                <a16:creationId xmlns:a16="http://schemas.microsoft.com/office/drawing/2014/main" id="{D42CF425-7213-4F89-B0FF-4C2BDDD9C6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05" name="Picture 104">
            <a:extLst>
              <a:ext uri="{FF2B5EF4-FFF2-40B4-BE49-F238E27FC236}">
                <a16:creationId xmlns:a16="http://schemas.microsoft.com/office/drawing/2014/main" id="{D35DA97D-88F8-4249-B650-4FC9FD50A38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7" name="Picture 106">
            <a:extLst>
              <a:ext uri="{FF2B5EF4-FFF2-40B4-BE49-F238E27FC236}">
                <a16:creationId xmlns:a16="http://schemas.microsoft.com/office/drawing/2014/main" id="{43F38673-6E30-4BAE-AC67-0B283EBF42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09" name="Rectangle 108">
            <a:extLst>
              <a:ext uri="{FF2B5EF4-FFF2-40B4-BE49-F238E27FC236}">
                <a16:creationId xmlns:a16="http://schemas.microsoft.com/office/drawing/2014/main" id="{202A25CB-1ED1-4C87-AB49-8D3BC684D1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EC195776-6EF2-4335-8339-49048705FBFA}"/>
              </a:ext>
            </a:extLst>
          </p:cNvPr>
          <p:cNvSpPr>
            <a:spLocks noGrp="1"/>
          </p:cNvSpPr>
          <p:nvPr>
            <p:ph type="title"/>
          </p:nvPr>
        </p:nvSpPr>
        <p:spPr>
          <a:xfrm>
            <a:off x="527744" y="452718"/>
            <a:ext cx="4283948" cy="1400530"/>
          </a:xfrm>
        </p:spPr>
        <p:txBody>
          <a:bodyPr vert="horz" lIns="91440" tIns="45720" rIns="91440" bIns="45720" rtlCol="0" anchor="t">
            <a:normAutofit/>
          </a:bodyPr>
          <a:lstStyle/>
          <a:p>
            <a:pPr>
              <a:lnSpc>
                <a:spcPct val="90000"/>
              </a:lnSpc>
            </a:pPr>
            <a:r>
              <a:rPr lang="en-US" sz="2900"/>
              <a:t>Market Trends for Exogenous Variables</a:t>
            </a:r>
          </a:p>
        </p:txBody>
      </p:sp>
      <p:sp>
        <p:nvSpPr>
          <p:cNvPr id="111" name="Freeform: Shape 110">
            <a:extLst>
              <a:ext uri="{FF2B5EF4-FFF2-40B4-BE49-F238E27FC236}">
                <a16:creationId xmlns:a16="http://schemas.microsoft.com/office/drawing/2014/main" id="{DBAF956B-591A-4461-BB3C-79AA176B09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270819" y="-63600"/>
            <a:ext cx="6858001" cy="6985200"/>
          </a:xfrm>
          <a:custGeom>
            <a:avLst/>
            <a:gdLst>
              <a:gd name="connsiteX0" fmla="*/ 6858001 w 6858001"/>
              <a:gd name="connsiteY0" fmla="*/ 1177 h 6985200"/>
              <a:gd name="connsiteX1" fmla="*/ 6858001 w 6858001"/>
              <a:gd name="connsiteY1" fmla="*/ 1344715 h 6985200"/>
              <a:gd name="connsiteX2" fmla="*/ 6858000 w 6858001"/>
              <a:gd name="connsiteY2" fmla="*/ 1344715 h 6985200"/>
              <a:gd name="connsiteX3" fmla="*/ 6858000 w 6858001"/>
              <a:gd name="connsiteY3" fmla="*/ 6985200 h 6985200"/>
              <a:gd name="connsiteX4" fmla="*/ 0 w 6858001"/>
              <a:gd name="connsiteY4" fmla="*/ 6985199 h 6985200"/>
              <a:gd name="connsiteX5" fmla="*/ 0 w 6858001"/>
              <a:gd name="connsiteY5" fmla="*/ 887191 h 6985200"/>
              <a:gd name="connsiteX6" fmla="*/ 1 w 6858001"/>
              <a:gd name="connsiteY6" fmla="*/ 887191 h 6985200"/>
              <a:gd name="connsiteX7" fmla="*/ 1 w 6858001"/>
              <a:gd name="connsiteY7" fmla="*/ 0 h 6985200"/>
              <a:gd name="connsiteX8" fmla="*/ 40463 w 6858001"/>
              <a:gd name="connsiteY8" fmla="*/ 5883 h 6985200"/>
              <a:gd name="connsiteX9" fmla="*/ 159107 w 6858001"/>
              <a:gd name="connsiteY9" fmla="*/ 23196 h 6985200"/>
              <a:gd name="connsiteX10" fmla="*/ 245518 w 6858001"/>
              <a:gd name="connsiteY10" fmla="*/ 35299 h 6985200"/>
              <a:gd name="connsiteX11" fmla="*/ 348388 w 6858001"/>
              <a:gd name="connsiteY11" fmla="*/ 48073 h 6985200"/>
              <a:gd name="connsiteX12" fmla="*/ 470460 w 6858001"/>
              <a:gd name="connsiteY12" fmla="*/ 63369 h 6985200"/>
              <a:gd name="connsiteX13" fmla="*/ 605563 w 6858001"/>
              <a:gd name="connsiteY13" fmla="*/ 79506 h 6985200"/>
              <a:gd name="connsiteX14" fmla="*/ 757810 w 6858001"/>
              <a:gd name="connsiteY14" fmla="*/ 96483 h 6985200"/>
              <a:gd name="connsiteX15" fmla="*/ 923774 w 6858001"/>
              <a:gd name="connsiteY15" fmla="*/ 114469 h 6985200"/>
              <a:gd name="connsiteX16" fmla="*/ 1104139 w 6858001"/>
              <a:gd name="connsiteY16" fmla="*/ 132454 h 6985200"/>
              <a:gd name="connsiteX17" fmla="*/ 1296163 w 6858001"/>
              <a:gd name="connsiteY17" fmla="*/ 150776 h 6985200"/>
              <a:gd name="connsiteX18" fmla="*/ 1503275 w 6858001"/>
              <a:gd name="connsiteY18" fmla="*/ 167753 h 6985200"/>
              <a:gd name="connsiteX19" fmla="*/ 1719988 w 6858001"/>
              <a:gd name="connsiteY19" fmla="*/ 184058 h 6985200"/>
              <a:gd name="connsiteX20" fmla="*/ 1949045 w 6858001"/>
              <a:gd name="connsiteY20" fmla="*/ 198849 h 6985200"/>
              <a:gd name="connsiteX21" fmla="*/ 2187703 w 6858001"/>
              <a:gd name="connsiteY21" fmla="*/ 212969 h 6985200"/>
              <a:gd name="connsiteX22" fmla="*/ 2436649 w 6858001"/>
              <a:gd name="connsiteY22" fmla="*/ 226248 h 6985200"/>
              <a:gd name="connsiteX23" fmla="*/ 2564208 w 6858001"/>
              <a:gd name="connsiteY23" fmla="*/ 230955 h 6985200"/>
              <a:gd name="connsiteX24" fmla="*/ 2694509 w 6858001"/>
              <a:gd name="connsiteY24" fmla="*/ 236165 h 6985200"/>
              <a:gd name="connsiteX25" fmla="*/ 2826869 w 6858001"/>
              <a:gd name="connsiteY25" fmla="*/ 241040 h 6985200"/>
              <a:gd name="connsiteX26" fmla="*/ 2959914 w 6858001"/>
              <a:gd name="connsiteY26" fmla="*/ 244234 h 6985200"/>
              <a:gd name="connsiteX27" fmla="*/ 3095702 w 6858001"/>
              <a:gd name="connsiteY27" fmla="*/ 247091 h 6985200"/>
              <a:gd name="connsiteX28" fmla="*/ 3232862 w 6858001"/>
              <a:gd name="connsiteY28" fmla="*/ 250117 h 6985200"/>
              <a:gd name="connsiteX29" fmla="*/ 3372766 w 6858001"/>
              <a:gd name="connsiteY29" fmla="*/ 252134 h 6985200"/>
              <a:gd name="connsiteX30" fmla="*/ 3514040 w 6858001"/>
              <a:gd name="connsiteY30" fmla="*/ 252134 h 6985200"/>
              <a:gd name="connsiteX31" fmla="*/ 3656686 w 6858001"/>
              <a:gd name="connsiteY31" fmla="*/ 253142 h 6985200"/>
              <a:gd name="connsiteX32" fmla="*/ 3800705 w 6858001"/>
              <a:gd name="connsiteY32" fmla="*/ 252134 h 6985200"/>
              <a:gd name="connsiteX33" fmla="*/ 3946780 w 6858001"/>
              <a:gd name="connsiteY33" fmla="*/ 250117 h 6985200"/>
              <a:gd name="connsiteX34" fmla="*/ 4092856 w 6858001"/>
              <a:gd name="connsiteY34" fmla="*/ 248268 h 6985200"/>
              <a:gd name="connsiteX35" fmla="*/ 4240988 w 6858001"/>
              <a:gd name="connsiteY35" fmla="*/ 244234 h 6985200"/>
              <a:gd name="connsiteX36" fmla="*/ 4390492 w 6858001"/>
              <a:gd name="connsiteY36" fmla="*/ 240032 h 6985200"/>
              <a:gd name="connsiteX37" fmla="*/ 4539997 w 6858001"/>
              <a:gd name="connsiteY37" fmla="*/ 235157 h 6985200"/>
              <a:gd name="connsiteX38" fmla="*/ 4690873 w 6858001"/>
              <a:gd name="connsiteY38" fmla="*/ 228266 h 6985200"/>
              <a:gd name="connsiteX39" fmla="*/ 4843120 w 6858001"/>
              <a:gd name="connsiteY39" fmla="*/ 220029 h 6985200"/>
              <a:gd name="connsiteX40" fmla="*/ 4996054 w 6858001"/>
              <a:gd name="connsiteY40" fmla="*/ 212129 h 6985200"/>
              <a:gd name="connsiteX41" fmla="*/ 5148987 w 6858001"/>
              <a:gd name="connsiteY41" fmla="*/ 202044 h 6985200"/>
              <a:gd name="connsiteX42" fmla="*/ 5303978 w 6858001"/>
              <a:gd name="connsiteY42" fmla="*/ 189941 h 6985200"/>
              <a:gd name="connsiteX43" fmla="*/ 5456911 w 6858001"/>
              <a:gd name="connsiteY43" fmla="*/ 177839 h 6985200"/>
              <a:gd name="connsiteX44" fmla="*/ 5612588 w 6858001"/>
              <a:gd name="connsiteY44" fmla="*/ 163887 h 6985200"/>
              <a:gd name="connsiteX45" fmla="*/ 5768950 w 6858001"/>
              <a:gd name="connsiteY45" fmla="*/ 148591 h 6985200"/>
              <a:gd name="connsiteX46" fmla="*/ 5923255 w 6858001"/>
              <a:gd name="connsiteY46" fmla="*/ 132455 h 6985200"/>
              <a:gd name="connsiteX47" fmla="*/ 6079618 w 6858001"/>
              <a:gd name="connsiteY47" fmla="*/ 113629 h 6985200"/>
              <a:gd name="connsiteX48" fmla="*/ 6235294 w 6858001"/>
              <a:gd name="connsiteY48" fmla="*/ 93458 h 6985200"/>
              <a:gd name="connsiteX49" fmla="*/ 6391657 w 6858001"/>
              <a:gd name="connsiteY49" fmla="*/ 73455 h 6985200"/>
              <a:gd name="connsiteX50" fmla="*/ 6547333 w 6858001"/>
              <a:gd name="connsiteY50" fmla="*/ 50091 h 6985200"/>
              <a:gd name="connsiteX51" fmla="*/ 6702324 w 6858001"/>
              <a:gd name="connsiteY51" fmla="*/ 26222 h 698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6985200">
                <a:moveTo>
                  <a:pt x="6858001" y="1177"/>
                </a:moveTo>
                <a:lnTo>
                  <a:pt x="6858001" y="1344715"/>
                </a:lnTo>
                <a:lnTo>
                  <a:pt x="6858000" y="1344715"/>
                </a:lnTo>
                <a:lnTo>
                  <a:pt x="6858000" y="6985200"/>
                </a:lnTo>
                <a:lnTo>
                  <a:pt x="0" y="6985199"/>
                </a:lnTo>
                <a:lnTo>
                  <a:pt x="0" y="887191"/>
                </a:lnTo>
                <a:lnTo>
                  <a:pt x="1" y="887191"/>
                </a:lnTo>
                <a:lnTo>
                  <a:pt x="1" y="0"/>
                </a:lnTo>
                <a:lnTo>
                  <a:pt x="40463" y="5883"/>
                </a:lnTo>
                <a:lnTo>
                  <a:pt x="159107" y="23196"/>
                </a:lnTo>
                <a:lnTo>
                  <a:pt x="245518" y="35299"/>
                </a:lnTo>
                <a:lnTo>
                  <a:pt x="348388" y="48073"/>
                </a:lnTo>
                <a:lnTo>
                  <a:pt x="470460" y="63369"/>
                </a:lnTo>
                <a:lnTo>
                  <a:pt x="605563" y="79506"/>
                </a:lnTo>
                <a:lnTo>
                  <a:pt x="757810" y="96483"/>
                </a:lnTo>
                <a:lnTo>
                  <a:pt x="923774" y="114469"/>
                </a:lnTo>
                <a:lnTo>
                  <a:pt x="1104139" y="132454"/>
                </a:lnTo>
                <a:lnTo>
                  <a:pt x="1296163" y="150776"/>
                </a:lnTo>
                <a:lnTo>
                  <a:pt x="1503275" y="167753"/>
                </a:lnTo>
                <a:lnTo>
                  <a:pt x="1719988" y="184058"/>
                </a:lnTo>
                <a:lnTo>
                  <a:pt x="1949045" y="198849"/>
                </a:lnTo>
                <a:lnTo>
                  <a:pt x="2187703" y="212969"/>
                </a:lnTo>
                <a:lnTo>
                  <a:pt x="2436649" y="226248"/>
                </a:lnTo>
                <a:lnTo>
                  <a:pt x="2564208" y="230955"/>
                </a:lnTo>
                <a:lnTo>
                  <a:pt x="2694509" y="236165"/>
                </a:lnTo>
                <a:lnTo>
                  <a:pt x="2826869" y="241040"/>
                </a:lnTo>
                <a:lnTo>
                  <a:pt x="2959914" y="244234"/>
                </a:lnTo>
                <a:lnTo>
                  <a:pt x="3095702" y="247091"/>
                </a:lnTo>
                <a:lnTo>
                  <a:pt x="3232862" y="250117"/>
                </a:lnTo>
                <a:lnTo>
                  <a:pt x="3372766" y="252134"/>
                </a:lnTo>
                <a:lnTo>
                  <a:pt x="3514040" y="252134"/>
                </a:lnTo>
                <a:lnTo>
                  <a:pt x="3656686" y="253142"/>
                </a:lnTo>
                <a:lnTo>
                  <a:pt x="3800705" y="252134"/>
                </a:lnTo>
                <a:lnTo>
                  <a:pt x="3946780" y="250117"/>
                </a:lnTo>
                <a:lnTo>
                  <a:pt x="4092856"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solidFill>
            <a:srgbClr val="FFFFFF"/>
          </a:solidFill>
          <a:ln>
            <a:noFill/>
          </a:ln>
        </p:spPr>
      </p:sp>
      <p:sp>
        <p:nvSpPr>
          <p:cNvPr id="113" name="Freeform 23">
            <a:extLst>
              <a:ext uri="{FF2B5EF4-FFF2-40B4-BE49-F238E27FC236}">
                <a16:creationId xmlns:a16="http://schemas.microsoft.com/office/drawing/2014/main" id="{E8895FAA-0D03-43F6-9594-A8733552E2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9402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pic>
        <p:nvPicPr>
          <p:cNvPr id="42" name="Picture 43" descr="Chart, line chart&#10;&#10;Description automatically generated">
            <a:extLst>
              <a:ext uri="{FF2B5EF4-FFF2-40B4-BE49-F238E27FC236}">
                <a16:creationId xmlns:a16="http://schemas.microsoft.com/office/drawing/2014/main" id="{52348131-57FC-481C-828E-C5314F706E8A}"/>
              </a:ext>
            </a:extLst>
          </p:cNvPr>
          <p:cNvPicPr>
            <a:picLocks noChangeAspect="1"/>
          </p:cNvPicPr>
          <p:nvPr/>
        </p:nvPicPr>
        <p:blipFill>
          <a:blip r:embed="rId7"/>
          <a:stretch>
            <a:fillRect/>
          </a:stretch>
        </p:blipFill>
        <p:spPr>
          <a:xfrm>
            <a:off x="5577009" y="85448"/>
            <a:ext cx="4871497" cy="3545522"/>
          </a:xfrm>
          <a:prstGeom prst="rect">
            <a:avLst/>
          </a:prstGeom>
          <a:effectLst/>
        </p:spPr>
      </p:pic>
      <p:sp>
        <p:nvSpPr>
          <p:cNvPr id="115" name="Rectangle 114">
            <a:extLst>
              <a:ext uri="{FF2B5EF4-FFF2-40B4-BE49-F238E27FC236}">
                <a16:creationId xmlns:a16="http://schemas.microsoft.com/office/drawing/2014/main" id="{918FB696-BC5E-43A4-9768-4BB5278BDC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Text Placeholder 3">
            <a:extLst>
              <a:ext uri="{FF2B5EF4-FFF2-40B4-BE49-F238E27FC236}">
                <a16:creationId xmlns:a16="http://schemas.microsoft.com/office/drawing/2014/main" id="{BC820DA3-2A3C-48D8-A8A5-BEB2653FB401}"/>
              </a:ext>
            </a:extLst>
          </p:cNvPr>
          <p:cNvSpPr>
            <a:spLocks noGrp="1"/>
          </p:cNvSpPr>
          <p:nvPr>
            <p:ph type="body" sz="half" idx="2"/>
          </p:nvPr>
        </p:nvSpPr>
        <p:spPr>
          <a:xfrm>
            <a:off x="512948" y="1490666"/>
            <a:ext cx="4416680" cy="4654161"/>
          </a:xfrm>
        </p:spPr>
        <p:txBody>
          <a:bodyPr vert="horz" lIns="91440" tIns="45720" rIns="91440" bIns="45720" rtlCol="0" anchor="t">
            <a:noAutofit/>
          </a:bodyPr>
          <a:lstStyle/>
          <a:p>
            <a:pPr>
              <a:lnSpc>
                <a:spcPct val="90000"/>
              </a:lnSpc>
              <a:buFont typeface="Wingdings 3" charset="2"/>
              <a:buChar char=""/>
            </a:pPr>
            <a:r>
              <a:rPr lang="en-US" sz="1600"/>
              <a:t>As seen by the two charts, rubber prices in the U.S have consistently decreased since January 2014 with significant decreases during the pandemic period. </a:t>
            </a:r>
          </a:p>
          <a:p>
            <a:pPr lvl="1">
              <a:lnSpc>
                <a:spcPct val="90000"/>
              </a:lnSpc>
              <a:buFont typeface="Wingdings 3" charset="2"/>
              <a:buChar char=""/>
            </a:pPr>
            <a:r>
              <a:rPr lang="en-US" sz="1600"/>
              <a:t> The average price of rubber from January 2014-July 2021 is $215.69 per unit which is significantly skewed by low prices during the covid pandemic.</a:t>
            </a:r>
          </a:p>
          <a:p>
            <a:pPr>
              <a:lnSpc>
                <a:spcPct val="90000"/>
              </a:lnSpc>
              <a:buFont typeface="Wingdings 3" charset="2"/>
              <a:buChar char=""/>
            </a:pPr>
            <a:r>
              <a:rPr lang="en-US" sz="1600"/>
              <a:t>Air travel prices and steel/iron prices have remained relatively constant since January 2014. </a:t>
            </a:r>
          </a:p>
          <a:p>
            <a:pPr lvl="1">
              <a:lnSpc>
                <a:spcPct val="90000"/>
              </a:lnSpc>
              <a:buFont typeface="Wingdings 3" charset="2"/>
              <a:buChar char=""/>
            </a:pPr>
            <a:r>
              <a:rPr lang="en-US" sz="1600"/>
              <a:t> The average price of steel/ iron is $2834.45 while the average price of air travel is $377.74 since January 2014</a:t>
            </a:r>
          </a:p>
          <a:p>
            <a:pPr>
              <a:lnSpc>
                <a:spcPct val="90000"/>
              </a:lnSpc>
              <a:buFont typeface="Wingdings 3" charset="2"/>
              <a:buChar char=""/>
            </a:pPr>
            <a:r>
              <a:rPr lang="en-US" sz="1600"/>
              <a:t>Opposingly, personal Income has consistently increased since January 2014 other than periods of volatility during the Covid pandemic.</a:t>
            </a:r>
          </a:p>
          <a:p>
            <a:pPr>
              <a:lnSpc>
                <a:spcPct val="90000"/>
              </a:lnSpc>
              <a:buChar char=""/>
            </a:pPr>
            <a:endParaRPr lang="en-US"/>
          </a:p>
        </p:txBody>
      </p:sp>
      <p:pic>
        <p:nvPicPr>
          <p:cNvPr id="41" name="Picture 41" descr="Chart, line chart&#10;&#10;Description automatically generated">
            <a:extLst>
              <a:ext uri="{FF2B5EF4-FFF2-40B4-BE49-F238E27FC236}">
                <a16:creationId xmlns:a16="http://schemas.microsoft.com/office/drawing/2014/main" id="{75613272-5FBB-44FF-9FE3-2639D69D86C9}"/>
              </a:ext>
            </a:extLst>
          </p:cNvPr>
          <p:cNvPicPr>
            <a:picLocks noChangeAspect="1"/>
          </p:cNvPicPr>
          <p:nvPr/>
        </p:nvPicPr>
        <p:blipFill>
          <a:blip r:embed="rId8"/>
          <a:stretch>
            <a:fillRect/>
          </a:stretch>
        </p:blipFill>
        <p:spPr>
          <a:xfrm>
            <a:off x="5589185" y="3619764"/>
            <a:ext cx="4847145" cy="3235274"/>
          </a:xfrm>
          <a:prstGeom prst="rect">
            <a:avLst/>
          </a:prstGeom>
          <a:effectLst/>
        </p:spPr>
      </p:pic>
      <p:sp>
        <p:nvSpPr>
          <p:cNvPr id="3" name="TextBox 2">
            <a:extLst>
              <a:ext uri="{FF2B5EF4-FFF2-40B4-BE49-F238E27FC236}">
                <a16:creationId xmlns:a16="http://schemas.microsoft.com/office/drawing/2014/main" id="{635B83D8-D955-4324-872B-24CEC3C560B7}"/>
              </a:ext>
            </a:extLst>
          </p:cNvPr>
          <p:cNvSpPr txBox="1"/>
          <p:nvPr/>
        </p:nvSpPr>
        <p:spPr>
          <a:xfrm>
            <a:off x="5678615" y="3323966"/>
            <a:ext cx="1788984" cy="5539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a:solidFill>
                  <a:schemeClr val="bg1"/>
                </a:solidFill>
                <a:ea typeface="+mn-lt"/>
                <a:cs typeface="+mn-lt"/>
              </a:rPr>
              <a:t>Source: FRED</a:t>
            </a:r>
            <a:endParaRPr lang="en-US" sz="1200">
              <a:solidFill>
                <a:schemeClr val="bg1"/>
              </a:solidFill>
              <a:ea typeface="+mn-lt"/>
              <a:cs typeface="+mn-lt"/>
            </a:endParaRPr>
          </a:p>
          <a:p>
            <a:pPr algn="l"/>
            <a:endParaRPr lang="en-US"/>
          </a:p>
        </p:txBody>
      </p:sp>
      <p:sp>
        <p:nvSpPr>
          <p:cNvPr id="5" name="TextBox 4">
            <a:extLst>
              <a:ext uri="{FF2B5EF4-FFF2-40B4-BE49-F238E27FC236}">
                <a16:creationId xmlns:a16="http://schemas.microsoft.com/office/drawing/2014/main" id="{423A6A2D-6CEE-4DE1-B82C-0BF2DF731B59}"/>
              </a:ext>
            </a:extLst>
          </p:cNvPr>
          <p:cNvSpPr txBox="1"/>
          <p:nvPr/>
        </p:nvSpPr>
        <p:spPr>
          <a:xfrm>
            <a:off x="5670463" y="6583488"/>
            <a:ext cx="2626497" cy="5539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a:solidFill>
                  <a:schemeClr val="bg1"/>
                </a:solidFill>
                <a:ea typeface="+mn-lt"/>
                <a:cs typeface="+mn-lt"/>
              </a:rPr>
              <a:t>Source: FRED</a:t>
            </a:r>
            <a:endParaRPr lang="en-US" sz="1200">
              <a:solidFill>
                <a:schemeClr val="bg1"/>
              </a:solidFill>
              <a:ea typeface="+mn-lt"/>
              <a:cs typeface="+mn-lt"/>
            </a:endParaRPr>
          </a:p>
          <a:p>
            <a:pPr algn="l"/>
            <a:endParaRPr lang="en-US"/>
          </a:p>
        </p:txBody>
      </p:sp>
    </p:spTree>
    <p:extLst>
      <p:ext uri="{BB962C8B-B14F-4D97-AF65-F5344CB8AC3E}">
        <p14:creationId xmlns:p14="http://schemas.microsoft.com/office/powerpoint/2010/main" val="30290474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DF19BAF3-7E20-4B9D-B544-BABAEEA1FA7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2" name="Picture 11">
            <a:extLst>
              <a:ext uri="{FF2B5EF4-FFF2-40B4-BE49-F238E27FC236}">
                <a16:creationId xmlns:a16="http://schemas.microsoft.com/office/drawing/2014/main" id="{950648F4-ABCD-4DF0-8641-76CFB235472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4" name="Oval 13">
            <a:extLst>
              <a:ext uri="{FF2B5EF4-FFF2-40B4-BE49-F238E27FC236}">
                <a16:creationId xmlns:a16="http://schemas.microsoft.com/office/drawing/2014/main" id="{989BE678-777B-482A-A616-FEDC47B162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6" name="Picture 15">
            <a:extLst>
              <a:ext uri="{FF2B5EF4-FFF2-40B4-BE49-F238E27FC236}">
                <a16:creationId xmlns:a16="http://schemas.microsoft.com/office/drawing/2014/main" id="{CF1EB4BD-9C7E-4AA3-9681-C7EB0DA625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8" name="Picture 17">
            <a:extLst>
              <a:ext uri="{FF2B5EF4-FFF2-40B4-BE49-F238E27FC236}">
                <a16:creationId xmlns:a16="http://schemas.microsoft.com/office/drawing/2014/main" id="{94AAE3AA-3759-4D28-B0EF-575F25A514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20" name="Rectangle 19">
            <a:extLst>
              <a:ext uri="{FF2B5EF4-FFF2-40B4-BE49-F238E27FC236}">
                <a16:creationId xmlns:a16="http://schemas.microsoft.com/office/drawing/2014/main" id="{D28BE0C3-2102-4820-B88B-A448B184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D14BA00A-8536-49E7-A105-4F6923C8B3CF}"/>
              </a:ext>
            </a:extLst>
          </p:cNvPr>
          <p:cNvSpPr>
            <a:spLocks noGrp="1"/>
          </p:cNvSpPr>
          <p:nvPr>
            <p:ph type="title"/>
          </p:nvPr>
        </p:nvSpPr>
        <p:spPr>
          <a:xfrm>
            <a:off x="648929" y="1450259"/>
            <a:ext cx="3753599" cy="1442153"/>
          </a:xfrm>
        </p:spPr>
        <p:txBody>
          <a:bodyPr vert="horz" lIns="91440" tIns="45720" rIns="91440" bIns="45720" rtlCol="0" anchor="t">
            <a:normAutofit/>
          </a:bodyPr>
          <a:lstStyle/>
          <a:p>
            <a:pPr>
              <a:lnSpc>
                <a:spcPct val="90000"/>
              </a:lnSpc>
            </a:pPr>
            <a:r>
              <a:rPr lang="en-US" sz="3100"/>
              <a:t>Market Trends for Exogenous Variables (cont.)</a:t>
            </a:r>
          </a:p>
        </p:txBody>
      </p:sp>
      <p:sp>
        <p:nvSpPr>
          <p:cNvPr id="4" name="Text Placeholder 3">
            <a:extLst>
              <a:ext uri="{FF2B5EF4-FFF2-40B4-BE49-F238E27FC236}">
                <a16:creationId xmlns:a16="http://schemas.microsoft.com/office/drawing/2014/main" id="{E999F68B-7C84-478C-A5A8-256EFE7E1A51}"/>
              </a:ext>
            </a:extLst>
          </p:cNvPr>
          <p:cNvSpPr>
            <a:spLocks noGrp="1"/>
          </p:cNvSpPr>
          <p:nvPr>
            <p:ph type="body" sz="half" idx="2"/>
          </p:nvPr>
        </p:nvSpPr>
        <p:spPr>
          <a:xfrm>
            <a:off x="647700" y="3072385"/>
            <a:ext cx="3754987" cy="2947415"/>
          </a:xfrm>
        </p:spPr>
        <p:txBody>
          <a:bodyPr vert="horz" lIns="91440" tIns="45720" rIns="91440" bIns="45720" rtlCol="0" anchor="t">
            <a:normAutofit lnSpcReduction="10000"/>
          </a:bodyPr>
          <a:lstStyle/>
          <a:p>
            <a:pPr>
              <a:buFont typeface="Wingdings 3" charset="2"/>
              <a:buChar char=""/>
            </a:pPr>
            <a:r>
              <a:rPr lang="en-US" sz="1800"/>
              <a:t> Gas prices have been extremely volatile between January 2014 and July 2021. In June 2014, gas prices hit a high of $3.69 while mid 2020 saw an extremely low gas price of $1.84.</a:t>
            </a:r>
          </a:p>
          <a:p>
            <a:pPr>
              <a:buClr>
                <a:srgbClr val="8AD0D6"/>
              </a:buClr>
              <a:buFont typeface="Wingdings 3" charset="2"/>
              <a:buChar char=""/>
            </a:pPr>
            <a:r>
              <a:rPr lang="en-US" sz="1800"/>
              <a:t>The average price of gas over this period is approximately $2.55.</a:t>
            </a:r>
          </a:p>
        </p:txBody>
      </p:sp>
      <p:pic>
        <p:nvPicPr>
          <p:cNvPr id="5" name="Picture 5" descr="Chart, line chart&#10;&#10;Description automatically generated">
            <a:extLst>
              <a:ext uri="{FF2B5EF4-FFF2-40B4-BE49-F238E27FC236}">
                <a16:creationId xmlns:a16="http://schemas.microsoft.com/office/drawing/2014/main" id="{0EECA025-852A-4706-8228-A46D44CA2C01}"/>
              </a:ext>
            </a:extLst>
          </p:cNvPr>
          <p:cNvPicPr>
            <a:picLocks noGrp="1" noChangeAspect="1"/>
          </p:cNvPicPr>
          <p:nvPr>
            <p:ph type="pic" idx="1"/>
          </p:nvPr>
        </p:nvPicPr>
        <p:blipFill rotWithShape="1">
          <a:blip r:embed="rId7"/>
          <a:srcRect r="1" b="2892"/>
          <a:stretch/>
        </p:blipFill>
        <p:spPr>
          <a:xfrm>
            <a:off x="5050389" y="1447799"/>
            <a:ext cx="6493910" cy="4572001"/>
          </a:xfrm>
          <a:prstGeom prst="rect">
            <a:avLst/>
          </a:prstGeom>
          <a:effectLst>
            <a:outerShdw blurRad="50800" dist="38100" dir="5400000" algn="t" rotWithShape="0">
              <a:prstClr val="black">
                <a:alpha val="43000"/>
              </a:prstClr>
            </a:outerShdw>
          </a:effectLst>
        </p:spPr>
      </p:pic>
      <p:sp>
        <p:nvSpPr>
          <p:cNvPr id="3" name="TextBox 2">
            <a:extLst>
              <a:ext uri="{FF2B5EF4-FFF2-40B4-BE49-F238E27FC236}">
                <a16:creationId xmlns:a16="http://schemas.microsoft.com/office/drawing/2014/main" id="{59AEF7A3-17BF-4FD1-992F-61A2AEA579BB}"/>
              </a:ext>
            </a:extLst>
          </p:cNvPr>
          <p:cNvSpPr txBox="1"/>
          <p:nvPr/>
        </p:nvSpPr>
        <p:spPr>
          <a:xfrm>
            <a:off x="5060777" y="5600370"/>
            <a:ext cx="1033850"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a:solidFill>
                  <a:schemeClr val="bg1"/>
                </a:solidFill>
                <a:ea typeface="+mn-lt"/>
                <a:cs typeface="+mn-lt"/>
              </a:rPr>
              <a:t>Source: FRED</a:t>
            </a:r>
            <a:endParaRPr lang="en-US" sz="1200">
              <a:solidFill>
                <a:schemeClr val="bg1"/>
              </a:solidFill>
              <a:ea typeface="+mn-lt"/>
              <a:cs typeface="+mn-lt"/>
            </a:endParaRPr>
          </a:p>
          <a:p>
            <a:pPr algn="l"/>
            <a:endParaRPr lang="en-US"/>
          </a:p>
        </p:txBody>
      </p:sp>
    </p:spTree>
    <p:extLst>
      <p:ext uri="{BB962C8B-B14F-4D97-AF65-F5344CB8AC3E}">
        <p14:creationId xmlns:p14="http://schemas.microsoft.com/office/powerpoint/2010/main" val="22525419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F42E2D-2FF7-4579-A9A0-861523811D3D}"/>
              </a:ext>
            </a:extLst>
          </p:cNvPr>
          <p:cNvSpPr>
            <a:spLocks noGrp="1"/>
          </p:cNvSpPr>
          <p:nvPr>
            <p:ph type="title"/>
          </p:nvPr>
        </p:nvSpPr>
        <p:spPr>
          <a:xfrm>
            <a:off x="411704" y="427983"/>
            <a:ext cx="9489380" cy="1238361"/>
          </a:xfrm>
        </p:spPr>
        <p:txBody>
          <a:bodyPr>
            <a:normAutofit fontScale="90000"/>
          </a:bodyPr>
          <a:lstStyle/>
          <a:p>
            <a:pPr>
              <a:lnSpc>
                <a:spcPct val="90000"/>
              </a:lnSpc>
            </a:pPr>
            <a:r>
              <a:rPr lang="en-US" sz="3900" b="1">
                <a:ea typeface="+mj-lt"/>
                <a:cs typeface="+mj-lt"/>
              </a:rPr>
              <a:t>Statistical Model: Simultaneous Equations Model for Supply and Demand Estimates:</a:t>
            </a:r>
            <a:endParaRPr lang="en-US" sz="3900"/>
          </a:p>
        </p:txBody>
      </p:sp>
      <p:sp>
        <p:nvSpPr>
          <p:cNvPr id="3" name="Content Placeholder 2">
            <a:extLst>
              <a:ext uri="{FF2B5EF4-FFF2-40B4-BE49-F238E27FC236}">
                <a16:creationId xmlns:a16="http://schemas.microsoft.com/office/drawing/2014/main" id="{3519DC5E-A015-4524-9188-6B54672EDCA2}"/>
              </a:ext>
            </a:extLst>
          </p:cNvPr>
          <p:cNvSpPr>
            <a:spLocks noGrp="1"/>
          </p:cNvSpPr>
          <p:nvPr>
            <p:ph idx="1"/>
          </p:nvPr>
        </p:nvSpPr>
        <p:spPr>
          <a:xfrm>
            <a:off x="470061" y="1591104"/>
            <a:ext cx="6835870" cy="5039654"/>
          </a:xfrm>
        </p:spPr>
        <p:txBody>
          <a:bodyPr vert="horz" lIns="91440" tIns="45720" rIns="91440" bIns="45720" rtlCol="0" anchor="t">
            <a:noAutofit/>
          </a:bodyPr>
          <a:lstStyle/>
          <a:p>
            <a:pPr marL="0" indent="0">
              <a:lnSpc>
                <a:spcPct val="90000"/>
              </a:lnSpc>
              <a:buClr>
                <a:srgbClr val="1E5155">
                  <a:lumMod val="40000"/>
                  <a:lumOff val="60000"/>
                </a:srgbClr>
              </a:buClr>
              <a:buNone/>
            </a:pPr>
            <a:endParaRPr lang="en-US" sz="1400">
              <a:solidFill>
                <a:srgbClr val="FF0000"/>
              </a:solidFill>
            </a:endParaRPr>
          </a:p>
          <a:p>
            <a:pPr>
              <a:lnSpc>
                <a:spcPct val="90000"/>
              </a:lnSpc>
              <a:buClr>
                <a:srgbClr val="8AD0D6"/>
              </a:buClr>
            </a:pPr>
            <a:r>
              <a:rPr lang="en-US" sz="1600" b="1">
                <a:solidFill>
                  <a:srgbClr val="FF0000"/>
                </a:solidFill>
              </a:rPr>
              <a:t>What is a simultaneous equations model for supply and demand?</a:t>
            </a:r>
          </a:p>
          <a:p>
            <a:pPr lvl="1">
              <a:lnSpc>
                <a:spcPct val="90000"/>
              </a:lnSpc>
              <a:buClr>
                <a:srgbClr val="8AD0D6"/>
              </a:buClr>
            </a:pPr>
            <a:r>
              <a:rPr lang="en-US" sz="1600">
                <a:ea typeface="+mj-lt"/>
                <a:cs typeface="+mj-lt"/>
              </a:rPr>
              <a:t>A set of multiple linear regression models that includes two dependent variables (price and quantity) and numerous independent variables (Personal Income, Gas prices, etc.). </a:t>
            </a:r>
            <a:endParaRPr lang="en-US" sz="1600"/>
          </a:p>
          <a:p>
            <a:pPr>
              <a:lnSpc>
                <a:spcPct val="90000"/>
              </a:lnSpc>
              <a:buClr>
                <a:srgbClr val="8AD0D6"/>
              </a:buClr>
            </a:pPr>
            <a:r>
              <a:rPr lang="en-US" sz="1600" b="1">
                <a:solidFill>
                  <a:srgbClr val="FF0000"/>
                </a:solidFill>
              </a:rPr>
              <a:t>What does this show?</a:t>
            </a:r>
            <a:endParaRPr lang="en-US" sz="1600" b="1">
              <a:solidFill>
                <a:srgbClr val="FF0000"/>
              </a:solidFill>
              <a:ea typeface="+mj-lt"/>
              <a:cs typeface="+mj-lt"/>
            </a:endParaRPr>
          </a:p>
          <a:p>
            <a:pPr lvl="1">
              <a:lnSpc>
                <a:spcPct val="90000"/>
              </a:lnSpc>
              <a:buClr>
                <a:srgbClr val="8AD0D6"/>
              </a:buClr>
            </a:pPr>
            <a:r>
              <a:rPr lang="en-US" sz="1400">
                <a:ea typeface="+mj-lt"/>
                <a:cs typeface="+mj-lt"/>
              </a:rPr>
              <a:t>Shows the market equilibrium price and quantity of vehicles when Personal Income (PI), Gas Prices (GP), Air Travel Prices (ATP), Steel and Iron Prices (SIP), and Rubber Prices (RP) change.</a:t>
            </a:r>
          </a:p>
          <a:p>
            <a:pPr lvl="1">
              <a:lnSpc>
                <a:spcPct val="90000"/>
              </a:lnSpc>
              <a:buClr>
                <a:srgbClr val="8AD0D6"/>
              </a:buClr>
            </a:pPr>
            <a:r>
              <a:rPr lang="en-US" sz="1400">
                <a:ea typeface="+mj-lt"/>
                <a:cs typeface="+mj-lt"/>
              </a:rPr>
              <a:t>Shows how the changes described above affect quantity demanded and quantity supplied (estimates the supply and demand functions/curves).</a:t>
            </a:r>
            <a:endParaRPr lang="en-US"/>
          </a:p>
          <a:p>
            <a:pPr>
              <a:lnSpc>
                <a:spcPct val="90000"/>
              </a:lnSpc>
              <a:buClr>
                <a:srgbClr val="8AD0D6"/>
              </a:buClr>
            </a:pPr>
            <a:r>
              <a:rPr lang="en-US" sz="1600" b="1">
                <a:solidFill>
                  <a:srgbClr val="FF0000"/>
                </a:solidFill>
                <a:ea typeface="+mj-lt"/>
                <a:cs typeface="+mj-lt"/>
              </a:rPr>
              <a:t>Method choice: </a:t>
            </a:r>
          </a:p>
          <a:p>
            <a:pPr lvl="1">
              <a:lnSpc>
                <a:spcPct val="90000"/>
              </a:lnSpc>
              <a:buClr>
                <a:srgbClr val="8AD0D6"/>
              </a:buClr>
            </a:pPr>
            <a:r>
              <a:rPr lang="en-US" sz="1400">
                <a:solidFill>
                  <a:srgbClr val="FFFFFF"/>
                </a:solidFill>
              </a:rPr>
              <a:t>We choose this model as numerous studies have used the same technique for similar problems. For example, Lin (2011) utilizes a simultaneous equations model to estimate demand in the World Oil Market.</a:t>
            </a:r>
          </a:p>
          <a:p>
            <a:pPr>
              <a:lnSpc>
                <a:spcPct val="90000"/>
              </a:lnSpc>
              <a:buClr>
                <a:srgbClr val="8AD0D6"/>
              </a:buClr>
            </a:pPr>
            <a:endParaRPr lang="en-US" sz="1600" b="1"/>
          </a:p>
        </p:txBody>
      </p:sp>
      <p:pic>
        <p:nvPicPr>
          <p:cNvPr id="4" name="Picture 4" descr="Diagram&#10;&#10;Description automatically generated">
            <a:extLst>
              <a:ext uri="{FF2B5EF4-FFF2-40B4-BE49-F238E27FC236}">
                <a16:creationId xmlns:a16="http://schemas.microsoft.com/office/drawing/2014/main" id="{2769AC81-50AB-4CBD-B251-E1DBAE452979}"/>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7534655" y="2145861"/>
            <a:ext cx="4008888" cy="4008888"/>
          </a:xfrm>
          <a:prstGeom prst="rect">
            <a:avLst/>
          </a:prstGeom>
          <a:effectLst>
            <a:outerShdw blurRad="50800" dist="38100" dir="5400000" algn="t" rotWithShape="0">
              <a:prstClr val="black">
                <a:alpha val="43000"/>
              </a:prstClr>
            </a:outerShdw>
          </a:effectLst>
        </p:spPr>
      </p:pic>
      <p:sp>
        <p:nvSpPr>
          <p:cNvPr id="5" name="TextBox 4">
            <a:extLst>
              <a:ext uri="{FF2B5EF4-FFF2-40B4-BE49-F238E27FC236}">
                <a16:creationId xmlns:a16="http://schemas.microsoft.com/office/drawing/2014/main" id="{1A7C9E94-7ABA-496B-A059-5D0B8CDF3E12}"/>
              </a:ext>
            </a:extLst>
          </p:cNvPr>
          <p:cNvSpPr txBox="1"/>
          <p:nvPr/>
        </p:nvSpPr>
        <p:spPr>
          <a:xfrm>
            <a:off x="8842162" y="5954694"/>
            <a:ext cx="2701381" cy="200055"/>
          </a:xfrm>
          <a:prstGeom prst="rect">
            <a:avLst/>
          </a:prstGeom>
          <a:solidFill>
            <a:srgbClr val="000000"/>
          </a:solidFill>
        </p:spPr>
        <p:txBody>
          <a:bodyPr wrap="none">
            <a:spAutoFit/>
          </a:bodyPr>
          <a:lstStyle/>
          <a:p>
            <a:pPr algn="r">
              <a:spcAft>
                <a:spcPts val="600"/>
              </a:spcAft>
            </a:pPr>
            <a:r>
              <a:rPr lang="en-US" sz="700">
                <a:solidFill>
                  <a:srgbClr val="FFFFFF"/>
                </a:solidFill>
                <a:hlinkClick r:id="rId4">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5">
                  <a:extLst>
                    <a:ext uri="{A12FA001-AC4F-418D-AE19-62706E023703}">
                      <ahyp:hlinkClr xmlns:ahyp="http://schemas.microsoft.com/office/drawing/2018/hyperlinkcolor" val="tx"/>
                    </a:ext>
                  </a:extLst>
                </a:hlinkClick>
              </a:rPr>
              <a:t>CC BY-SA</a:t>
            </a:r>
            <a:r>
              <a:rPr lang="en-US" sz="700">
                <a:solidFill>
                  <a:srgbClr val="FFFFFF"/>
                </a:solidFill>
              </a:rPr>
              <a:t>.</a:t>
            </a:r>
          </a:p>
        </p:txBody>
      </p:sp>
    </p:spTree>
    <p:extLst>
      <p:ext uri="{BB962C8B-B14F-4D97-AF65-F5344CB8AC3E}">
        <p14:creationId xmlns:p14="http://schemas.microsoft.com/office/powerpoint/2010/main" val="22737463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A27E2F811AE2F408F3D129FFCA15D47" ma:contentTypeVersion="4" ma:contentTypeDescription="Create a new document." ma:contentTypeScope="" ma:versionID="a02dc6a39e6d99c07d4ed90ce3ba2a72">
  <xsd:schema xmlns:xsd="http://www.w3.org/2001/XMLSchema" xmlns:xs="http://www.w3.org/2001/XMLSchema" xmlns:p="http://schemas.microsoft.com/office/2006/metadata/properties" xmlns:ns3="e2a36bca-bacf-4bf4-8714-c7a5c0267198" targetNamespace="http://schemas.microsoft.com/office/2006/metadata/properties" ma:root="true" ma:fieldsID="6a2f857137bad6a779393055230cf69b" ns3:_="">
    <xsd:import namespace="e2a36bca-bacf-4bf4-8714-c7a5c0267198"/>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2a36bca-bacf-4bf4-8714-c7a5c026719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e2a36bca-bacf-4bf4-8714-c7a5c0267198" xsi:nil="true"/>
  </documentManagement>
</p:properties>
</file>

<file path=customXml/itemProps1.xml><?xml version="1.0" encoding="utf-8"?>
<ds:datastoreItem xmlns:ds="http://schemas.openxmlformats.org/officeDocument/2006/customXml" ds:itemID="{57ADEC50-C3C9-4C89-AA12-2A3B6455348A}">
  <ds:schemaRefs>
    <ds:schemaRef ds:uri="e2a36bca-bacf-4bf4-8714-c7a5c026719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CDB58277-F8DF-46FF-84EC-EF41B835E69F}">
  <ds:schemaRefs>
    <ds:schemaRef ds:uri="http://schemas.microsoft.com/sharepoint/v3/contenttype/forms"/>
  </ds:schemaRefs>
</ds:datastoreItem>
</file>

<file path=customXml/itemProps3.xml><?xml version="1.0" encoding="utf-8"?>
<ds:datastoreItem xmlns:ds="http://schemas.openxmlformats.org/officeDocument/2006/customXml" ds:itemID="{137651BA-F45C-4845-9AB3-E0A65B39F5E1}">
  <ds:schemaRefs>
    <ds:schemaRef ds:uri="http://purl.org/dc/terms/"/>
    <ds:schemaRef ds:uri="e2a36bca-bacf-4bf4-8714-c7a5c0267198"/>
    <ds:schemaRef ds:uri="http://www.w3.org/XML/1998/namespace"/>
    <ds:schemaRef ds:uri="http://purl.org/dc/elements/1.1/"/>
    <ds:schemaRef ds:uri="http://schemas.microsoft.com/office/infopath/2007/PartnerControls"/>
    <ds:schemaRef ds:uri="http://schemas.microsoft.com/office/2006/documentManagement/types"/>
    <ds:schemaRef ds:uri="http://schemas.openxmlformats.org/package/2006/metadata/core-properties"/>
    <ds:schemaRef ds:uri="http://schemas.microsoft.com/office/2006/metadata/properties"/>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Ion</Template>
  <TotalTime>0</TotalTime>
  <Words>3140</Words>
  <Application>Microsoft Office PowerPoint</Application>
  <PresentationFormat>Widescreen</PresentationFormat>
  <Paragraphs>177</Paragraphs>
  <Slides>26</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26</vt:i4>
      </vt:variant>
    </vt:vector>
  </HeadingPairs>
  <TitlesOfParts>
    <vt:vector size="31" baseType="lpstr">
      <vt:lpstr>Arial</vt:lpstr>
      <vt:lpstr>Cambria Math</vt:lpstr>
      <vt:lpstr>Century Gothic</vt:lpstr>
      <vt:lpstr>Wingdings 3</vt:lpstr>
      <vt:lpstr>Ion</vt:lpstr>
      <vt:lpstr>Estimating Supply and Demand of Light Weight Vehicles in the U.S: A Market Analysis</vt:lpstr>
      <vt:lpstr>Background</vt:lpstr>
      <vt:lpstr>Background (cont.)</vt:lpstr>
      <vt:lpstr>Data Description</vt:lpstr>
      <vt:lpstr>Data Description and Limitations</vt:lpstr>
      <vt:lpstr>PowerPoint Presentation</vt:lpstr>
      <vt:lpstr>Market Trends for Exogenous Variables</vt:lpstr>
      <vt:lpstr>Market Trends for Exogenous Variables (cont.)</vt:lpstr>
      <vt:lpstr>Statistical Model: Simultaneous Equations Model for Supply and Demand Estimates:</vt:lpstr>
      <vt:lpstr>Results</vt:lpstr>
      <vt:lpstr>Results (cont.)</vt:lpstr>
      <vt:lpstr>Conclusion</vt:lpstr>
      <vt:lpstr>Appendix </vt:lpstr>
      <vt:lpstr>Sources</vt:lpstr>
      <vt:lpstr>Technical discussion</vt:lpstr>
      <vt:lpstr>Technical Discussion (cont.)</vt:lpstr>
      <vt:lpstr>A Proxy for Average Vehicle Price</vt:lpstr>
      <vt:lpstr>A Proxy for Average Iron/Steel Price</vt:lpstr>
      <vt:lpstr>A Proxy for Rubber Prices</vt:lpstr>
      <vt:lpstr>An Estimate for Monthly Air Travel Prices: Cubic spline Interpolation (Matlab)</vt:lpstr>
      <vt:lpstr>Cubic Spline Interpolation  Matlab Code</vt:lpstr>
      <vt:lpstr>R code:   Simultaneous Equations Supply and Demand Model</vt:lpstr>
      <vt:lpstr>Quantity Linear Model and Summary Statistics</vt:lpstr>
      <vt:lpstr>Price Linear Model and Summary Statistics</vt:lpstr>
      <vt:lpstr>Supply Linear Model and Summary Statistics </vt:lpstr>
      <vt:lpstr>Demand Linear Model and Summary Statistics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Lorem Ipsum</dc:title>
  <dc:creator>Donovan Johnson</dc:creator>
  <cp:lastModifiedBy>Donovan Johnson</cp:lastModifiedBy>
  <cp:revision>2</cp:revision>
  <dcterms:created xsi:type="dcterms:W3CDTF">2021-12-11T18:44:26Z</dcterms:created>
  <dcterms:modified xsi:type="dcterms:W3CDTF">2022-06-14T19:37:22Z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0x0101005A27E2F811AE2F408F3D129FFCA15D47</vt:lpwstr>
  </property>
</Properties>
</file>